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8" r:id="rId2"/>
    <p:sldId id="291" r:id="rId3"/>
    <p:sldId id="261" r:id="rId4"/>
    <p:sldId id="287" r:id="rId5"/>
    <p:sldId id="289" r:id="rId6"/>
    <p:sldId id="288" r:id="rId7"/>
    <p:sldId id="290" r:id="rId8"/>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725"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100" d="100"/>
          <a:sy n="100" d="100"/>
        </p:scale>
        <p:origin x="1974" y="-1512"/>
      </p:cViewPr>
      <p:guideLst>
        <p:guide orient="horz"/>
        <p:guide pos="4248"/>
        <p:guide orient="horz" pos="725"/>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10/22/2020</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82290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smtClean="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10/22/2020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10/22/2020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10/22/2020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10/22/2020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10/22/2020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10/22/2020</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file:///\\nicfps\laid$\Researches%20&amp;%20Studies\Work%20Files\Periodic%20Reports\Boursa%20Kuwait\Weekly\2020\Master%20Model%20for%20weekly%20(wealth%20management)v.1%20-%20Copy.xlsx!Indcies%20!R2C2:R7C9"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notesSlide" Target="../notesSlides/notesSlide3.xml"/><Relationship Id="rId7"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10" Type="http://schemas.openxmlformats.org/officeDocument/2006/relationships/image" Target="../media/image6.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notesSlide" Target="../notesSlides/notesSlide4.xml"/><Relationship Id="rId7"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file:///\\nicfps\laid$\Researches%20&amp;%20Studies\Work%20Files\Periodic%20Reports\Boursa%20Kuwait\Weekly\2020\Master%20Model%20for%20weekly%20(wealth%20management)v.1%20-%20Copy.xlsx!Companies%20(P%20Market)!R3C2:R25C9"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5.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notesSlide" Target="../notesSlides/notesSlide6.xml"/><Relationship Id="rId7"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1.emf"/><Relationship Id="rId5"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10" Type="http://schemas.openxmlformats.org/officeDocument/2006/relationships/image" Target="../media/image13.emf"/><Relationship Id="rId4" Type="http://schemas.openxmlformats.org/officeDocument/2006/relationships/image" Target="../media/image3.png"/><Relationship Id="rId9"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2020/10/22</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1</a:t>
            </a:fld>
            <a:endParaRPr lang="en-US" dirty="0"/>
          </a:p>
        </p:txBody>
      </p:sp>
      <p:sp>
        <p:nvSpPr>
          <p:cNvPr id="12" name="Text Placeholder 14"/>
          <p:cNvSpPr txBox="1">
            <a:spLocks/>
          </p:cNvSpPr>
          <p:nvPr/>
        </p:nvSpPr>
        <p:spPr bwMode="gray">
          <a:xfrm>
            <a:off x="3491571" y="2403214"/>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
        <p:nvSpPr>
          <p:cNvPr id="9" name="Rectangle 8"/>
          <p:cNvSpPr/>
          <p:nvPr/>
        </p:nvSpPr>
        <p:spPr>
          <a:xfrm>
            <a:off x="152401" y="2916923"/>
            <a:ext cx="6591300" cy="6103274"/>
          </a:xfrm>
          <a:prstGeom prst="rect">
            <a:avLst/>
          </a:prstGeom>
          <a:solidFill>
            <a:schemeClr val="bg1">
              <a:lumMod val="95000"/>
            </a:schemeClr>
          </a:solidFill>
        </p:spPr>
        <p:txBody>
          <a:bodyPr wrap="square">
            <a:spAutoFit/>
          </a:bodyPr>
          <a:lstStyle/>
          <a:p>
            <a:pPr algn="r" rtl="1">
              <a:lnSpc>
                <a:spcPct val="107000"/>
              </a:lnSpc>
              <a:spcAft>
                <a:spcPts val="800"/>
              </a:spcAft>
            </a:pPr>
            <a:r>
              <a:rPr lang="ar-SA" sz="1100" b="1" u="sng" dirty="0" smtClean="0">
                <a:solidFill>
                  <a:srgbClr val="2C2F34"/>
                </a:solidFill>
                <a:latin typeface="Calibri" panose="020F0502020204030204" pitchFamily="34" charset="0"/>
                <a:ea typeface="Calibri" panose="020F0502020204030204" pitchFamily="34" charset="0"/>
                <a:cs typeface="Calibri" panose="020F0502020204030204" pitchFamily="34" charset="0"/>
              </a:rPr>
              <a:t>أداء </a:t>
            </a:r>
            <a:r>
              <a:rPr lang="ar-SA" sz="1100" b="1" u="sng" dirty="0">
                <a:solidFill>
                  <a:srgbClr val="2C2F34"/>
                </a:solidFill>
                <a:latin typeface="Calibri" panose="020F0502020204030204" pitchFamily="34" charset="0"/>
                <a:ea typeface="Calibri" panose="020F0502020204030204" pitchFamily="34" charset="0"/>
                <a:cs typeface="Calibri" panose="020F0502020204030204" pitchFamily="34" charset="0"/>
              </a:rPr>
              <a:t>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أنهت بورصة الكويت تعاملاتها للأسبوع المنتهي في الثاني والعشرون </a:t>
            </a:r>
            <a:r>
              <a:rPr lang="ar-KW" sz="1100" dirty="0">
                <a:latin typeface="Calibri" panose="020F0502020204030204" pitchFamily="34" charset="0"/>
                <a:ea typeface="Calibri" panose="020F0502020204030204" pitchFamily="34" charset="0"/>
                <a:cs typeface="Calibri" panose="020F0502020204030204" pitchFamily="34" charset="0"/>
              </a:rPr>
              <a:t>من أكتوبر</a:t>
            </a:r>
            <a:r>
              <a:rPr lang="ar-SA" sz="1100" dirty="0">
                <a:latin typeface="Calibri" panose="020F0502020204030204" pitchFamily="34" charset="0"/>
                <a:ea typeface="Calibri" panose="020F0502020204030204" pitchFamily="34" charset="0"/>
                <a:cs typeface="Calibri" panose="020F0502020204030204" pitchFamily="34" charset="0"/>
              </a:rPr>
              <a:t> على تراجع جماعي في أداء مؤشراتها مقارنة مع اقفال الأسبوع الماضي، حيث تراجع مؤشر السوق العام بنسبة 2%، ومؤشر السوق الأول بنسبة 2.3%، ومؤشر السوق الرئيسي بنسبة 1.3%. كما تراجع المعدل اليومي لقيمة الأسهم المتداولة بنسبة 11.6% إلى 55.7 مليون د.ك خلال الأسبوع بالمقارنة مع 63 مليون د.ك للأسبوع الماضي، وكذلك المعدل اليومي لكمية الأسهم المتداولة بنسبة 30.6% إلي 278 مليون سهم بالمقارنة مع 400 مليون سهم.</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تداولات </a:t>
            </a:r>
            <a:r>
              <a:rPr lang="ar-SA" sz="1100" b="1" u="sng" dirty="0">
                <a:latin typeface="Calibri" panose="020F0502020204030204" pitchFamily="34" charset="0"/>
                <a:ea typeface="Calibri" panose="020F0502020204030204" pitchFamily="34" charset="0"/>
                <a:cs typeface="Calibri" panose="020F0502020204030204" pitchFamily="34" charset="0"/>
              </a:rPr>
              <a:t>الأسبوع</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شهدت مؤشرات البورصة تباينا ملحوظا خلال جلسات الأسبوع الخمسة، حيث أقفلت ثلاث جلسات على خسائر واضحة، وذلك على أثر استمرار عمليات الضغوط البيعية وجني الأرباح التي طالت شريحة واسعة من أسهم السوق الأول وكذلك السوق الرئيسي، وهو ما دفع العديد من هذه الأسهم إلى تسجيل خسائر سوقية لافتة، كما أن تناقل بعض الأخبار عن امكانية تأجيل أقساط القروض المستحقة لدى البنوك لمدة ستة أشهر اضافية، عمًق من خسائر البنوك على وجه التحديد وسط زخم بيعي كبير طال أغلب أسهم البنوك، خلال جلستي التداول الأولى والثانية، مما جعل مؤشر السوق العام يتراجع حتى مستوى 5,570 نقطة، لكن السوق نجح في استعادة زخمه الشرائي مرة أخرى مع نهاية جلسة منتصف الأسبوع والجلسة التي تلتها،كما طال هذا الزخم الشرائي عددا كبيرا من أسهم السوق الرئيسي، مما جعل كافة مؤشر</a:t>
            </a:r>
            <a:r>
              <a:rPr lang="ar-KW" sz="1100" dirty="0">
                <a:latin typeface="Calibri" panose="020F0502020204030204" pitchFamily="34" charset="0"/>
                <a:ea typeface="Calibri" panose="020F0502020204030204" pitchFamily="34" charset="0"/>
                <a:cs typeface="Calibri" panose="020F0502020204030204" pitchFamily="34" charset="0"/>
              </a:rPr>
              <a:t>ات</a:t>
            </a:r>
            <a:r>
              <a:rPr lang="ar-SA" sz="1100" dirty="0">
                <a:latin typeface="Calibri" panose="020F0502020204030204" pitchFamily="34" charset="0"/>
                <a:ea typeface="Calibri" panose="020F0502020204030204" pitchFamily="34" charset="0"/>
                <a:cs typeface="Calibri" panose="020F0502020204030204" pitchFamily="34" charset="0"/>
              </a:rPr>
              <a:t> السوق تقلص من خسائرها بشكل ملحوظ خلال هذين الجلستين، لكن استمرار الضغوط البيعية  خلال الجلسة الاخيرة زاد من حدة الخسائر.</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dirty="0">
                <a:latin typeface="Calibri" panose="020F0502020204030204" pitchFamily="34" charset="0"/>
                <a:ea typeface="Calibri" panose="020F0502020204030204" pitchFamily="34" charset="0"/>
                <a:cs typeface="Calibri" panose="020F0502020204030204" pitchFamily="34" charset="0"/>
              </a:rPr>
              <a:t>الجدير بالذكر أن أنظار الأوساط الإستثمارية تترقب البيانات الفصلية للشركات المدرجة بشكل عام وقطاع البنوك بشكل خاص، والتي من المتوقع أن تبدأ في الصدور خلال الأسبوع المقبل، وهو ما يُعد أحد العوامل التي سوف يكون لها تأثيرا واضحا على مسار الجلسات القادمة.</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b="1" u="sng" dirty="0" smtClean="0">
                <a:latin typeface="Calibri" panose="020F0502020204030204" pitchFamily="34" charset="0"/>
                <a:ea typeface="Calibri" panose="020F0502020204030204" pitchFamily="34" charset="0"/>
                <a:cs typeface="Calibri" panose="020F0502020204030204" pitchFamily="34" charset="0"/>
              </a:rPr>
              <a:t>أهم افصاحات الشركات خلال الفترة</a:t>
            </a:r>
            <a:endParaRPr lang="en-US" sz="1050" b="1" u="sng" dirty="0" smtClean="0">
              <a:latin typeface="Calibri" panose="020F0502020204030204" pitchFamily="34" charset="0"/>
              <a:ea typeface="Calibri" panose="020F0502020204030204" pitchFamily="34" charset="0"/>
              <a:cs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cs typeface="Calibri" panose="020F0502020204030204" pitchFamily="34" charset="0"/>
              </a:rPr>
              <a:t>أعلنت شركة أجيليتي للمخازن العمومية عن فوز احدى شركاتها التابعة بحق امتياز حصري لتقديم خدمات الركاب في مطار بغداد الدولي، لمدة تسع سنوات، كما توقعت الشركة أن تكون الإيرادات السنوية نحو 2 مليون دولار أمريكي.</a:t>
            </a:r>
            <a:endParaRPr lang="en-US" sz="105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Low" rtl="1">
              <a:lnSpc>
                <a:spcPct val="150000"/>
              </a:lnSpc>
              <a:spcAft>
                <a:spcPts val="800"/>
              </a:spcAft>
              <a:buFont typeface="Wingdings" panose="05000000000000000000" pitchFamily="2" charset="2"/>
              <a:buChar char=""/>
            </a:pPr>
            <a:r>
              <a:rPr lang="ar-SA" sz="1050" dirty="0">
                <a:latin typeface="Calibri" panose="020F0502020204030204" pitchFamily="34" charset="0"/>
                <a:ea typeface="Calibri" panose="020F0502020204030204" pitchFamily="34" charset="0"/>
                <a:cs typeface="Calibri" panose="020F0502020204030204" pitchFamily="34" charset="0"/>
              </a:rPr>
              <a:t>سوف يجتمع مجلس إدارة شركة مجموعة أُسُس القابضة يوم الخميس الموافق 22 من الشهر الجاري لمناقشة البيانات المالية المرحلية عن فترة التسعة أشهر المنتهية في 30 سبتمبر 2020.</a:t>
            </a:r>
            <a:endParaRPr lang="en-US" sz="105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endParaRPr lang="ar-SA" sz="1050" b="1" u="sng" dirty="0" smtClean="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p:cNvSpPr txBox="1"/>
          <p:nvPr/>
        </p:nvSpPr>
        <p:spPr>
          <a:xfrm>
            <a:off x="167388" y="2732257"/>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206048501"/>
              </p:ext>
            </p:extLst>
          </p:nvPr>
        </p:nvGraphicFramePr>
        <p:xfrm>
          <a:off x="1722438" y="1196975"/>
          <a:ext cx="4991100" cy="1371600"/>
        </p:xfrm>
        <a:graphic>
          <a:graphicData uri="http://schemas.openxmlformats.org/presentationml/2006/ole">
            <mc:AlternateContent xmlns:mc="http://schemas.openxmlformats.org/markup-compatibility/2006">
              <mc:Choice xmlns:v="urn:schemas-microsoft-com:vml" Requires="v">
                <p:oleObj spid="_x0000_s131591" name="Worksheet" r:id="rId5" imgW="4991143" imgH="1371715" progId="Excel.Sheet.12">
                  <p:link updateAutomatic="1"/>
                </p:oleObj>
              </mc:Choice>
              <mc:Fallback>
                <p:oleObj name="Worksheet" r:id="rId5" imgW="4991143" imgH="1371715" progId="Excel.Sheet.12">
                  <p:link updateAutomatic="1"/>
                  <p:pic>
                    <p:nvPicPr>
                      <p:cNvPr id="0" name=""/>
                      <p:cNvPicPr/>
                      <p:nvPr/>
                    </p:nvPicPr>
                    <p:blipFill>
                      <a:blip r:embed="rId6"/>
                      <a:stretch>
                        <a:fillRect/>
                      </a:stretch>
                    </p:blipFill>
                    <p:spPr>
                      <a:xfrm>
                        <a:off x="1722438" y="1196975"/>
                        <a:ext cx="4991100" cy="1371600"/>
                      </a:xfrm>
                      <a:prstGeom prst="rect">
                        <a:avLst/>
                      </a:prstGeom>
                    </p:spPr>
                  </p:pic>
                </p:oleObj>
              </mc:Fallback>
            </mc:AlternateContent>
          </a:graphicData>
        </a:graphic>
      </p:graphicFrame>
      <p:sp>
        <p:nvSpPr>
          <p:cNvPr id="11" name="Text Placeholder 14"/>
          <p:cNvSpPr txBox="1">
            <a:spLocks/>
          </p:cNvSpPr>
          <p:nvPr/>
        </p:nvSpPr>
        <p:spPr bwMode="gray">
          <a:xfrm>
            <a:off x="3491571" y="2565400"/>
            <a:ext cx="3313160" cy="217396"/>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kumimoji="0" lang="ar-SA"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a:t>
            </a:r>
            <a:r>
              <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rPr>
              <a:t>  * </a:t>
            </a:r>
            <a:r>
              <a:rPr lang="ar-KW" sz="600" b="0" dirty="0" smtClean="0">
                <a:solidFill>
                  <a:schemeClr val="tx1"/>
                </a:solidFill>
                <a:latin typeface="Times New Roman" panose="02020603050405020304" pitchFamily="18" charset="0"/>
              </a:rPr>
              <a:t>ع.س </a:t>
            </a:r>
            <a:r>
              <a:rPr lang="ar-KW" sz="600" b="0" dirty="0">
                <a:solidFill>
                  <a:schemeClr val="tx1"/>
                </a:solidFill>
                <a:latin typeface="Times New Roman" panose="02020603050405020304" pitchFamily="18" charset="0"/>
              </a:rPr>
              <a:t>: عائد سعري      </a:t>
            </a: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ar-KW"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a:p>
            <a:pPr lvl="0" algn="justLow" rtl="1">
              <a:defRPr/>
            </a:pPr>
            <a:endParaRPr kumimoji="0" lang="en-US" sz="600" b="0" i="0" u="none" strike="noStrike" kern="1200" cap="none" spc="0" normalizeH="0" baseline="0" noProof="0" dirty="0" smtClean="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37871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2604542" y="838200"/>
            <a:ext cx="4200189" cy="263085"/>
          </a:xfrm>
          <a:prstGeom prst="rect">
            <a:avLst/>
          </a:prstGeom>
        </p:spPr>
        <p:txBody>
          <a:bodyPr wrap="none">
            <a:spAutoFit/>
          </a:bodyPr>
          <a:lstStyle/>
          <a:p>
            <a:pPr algn="r" defTabSz="685857">
              <a:lnSpc>
                <a:spcPct val="70000"/>
              </a:lnSpc>
              <a:spcBef>
                <a:spcPct val="0"/>
              </a:spcBef>
              <a:defRPr/>
            </a:pPr>
            <a:r>
              <a:rPr lang="ar-SA" sz="1500" dirty="0">
                <a:latin typeface="+mj-lt"/>
                <a:ea typeface="+mj-ea"/>
                <a:cs typeface="+mj-cs"/>
              </a:rPr>
              <a:t>نشاط </a:t>
            </a:r>
            <a:r>
              <a:rPr lang="ar-KW" sz="1500" dirty="0" smtClean="0">
                <a:latin typeface="+mj-lt"/>
                <a:ea typeface="+mj-ea"/>
                <a:cs typeface="+mj-cs"/>
              </a:rPr>
              <a:t>بورصة الكويت خلال الأسبوع المنتهي بتاريخ </a:t>
            </a:r>
            <a:r>
              <a:rPr lang="ar-SA" sz="1500" dirty="0" smtClean="0">
                <a:latin typeface="+mj-lt"/>
                <a:ea typeface="+mj-ea"/>
                <a:cs typeface="+mj-cs"/>
              </a:rPr>
              <a:t>2020/10/22</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2</a:t>
            </a:fld>
            <a:endParaRPr lang="en-US" dirty="0"/>
          </a:p>
        </p:txBody>
      </p:sp>
      <p:sp>
        <p:nvSpPr>
          <p:cNvPr id="9" name="Rectangle 8"/>
          <p:cNvSpPr/>
          <p:nvPr/>
        </p:nvSpPr>
        <p:spPr>
          <a:xfrm>
            <a:off x="167306" y="1369382"/>
            <a:ext cx="6542429" cy="2396810"/>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تابع افصاحات الشركات</a:t>
            </a:r>
            <a:endParaRPr lang="en-US" sz="1100" b="1" u="sng" dirty="0" smtClean="0">
              <a:latin typeface="Calibri" panose="020F0502020204030204" pitchFamily="34" charset="0"/>
              <a:ea typeface="Calibri" panose="020F0502020204030204" pitchFamily="34" charset="0"/>
              <a:cs typeface="Calibri" panose="020F0502020204030204" pitchFamily="34" charset="0"/>
            </a:endParaRPr>
          </a:p>
          <a:p>
            <a:pPr marL="342900" lvl="0" indent="-342900" algn="justLow" rtl="1">
              <a:lnSpc>
                <a:spcPct val="150000"/>
              </a:lnSpc>
              <a:spcAft>
                <a:spcPts val="800"/>
              </a:spcAft>
              <a:buFont typeface="Wingdings" panose="05000000000000000000" pitchFamily="2" charset="2"/>
              <a:buChar char=""/>
            </a:pPr>
            <a:r>
              <a:rPr lang="ar-SA" sz="1100" dirty="0">
                <a:latin typeface="Calibri" panose="020F0502020204030204" pitchFamily="34" charset="0"/>
                <a:ea typeface="Calibri" panose="020F0502020204030204" pitchFamily="34" charset="0"/>
                <a:cs typeface="Calibri" panose="020F0502020204030204" pitchFamily="34" charset="0"/>
              </a:rPr>
              <a:t>أعلن البنك الأهلي المتحد – الكويت- عن توزيع الأرباح الدورية الثامنة العائدة للصكوك الدائمة لشركة الأهلي المتحد للصكوك المحدودة، وذلك عن الفترة الممتدة من 26/04/2020 إلى 25/10/2020، هذا وقد بلغت الأرباح الإجمالية 5.5 مليون دولار أمريكي بمعدل 5.5% سنويا.</a:t>
            </a:r>
            <a:endParaRPr lang="en-US" sz="1100" dirty="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100" b="1" u="sng" dirty="0" smtClean="0">
                <a:latin typeface="Calibri" panose="020F0502020204030204" pitchFamily="34" charset="0"/>
                <a:ea typeface="Calibri" panose="020F0502020204030204" pitchFamily="34" charset="0"/>
                <a:cs typeface="Calibri" panose="020F0502020204030204" pitchFamily="34" charset="0"/>
              </a:rPr>
              <a:t>أسعار النفط </a:t>
            </a:r>
            <a:endParaRPr lang="en-US" sz="11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ar-SA" sz="1050" dirty="0" smtClean="0">
                <a:latin typeface="Calibri" panose="020F0502020204030204" pitchFamily="34" charset="0"/>
                <a:ea typeface="Calibri" panose="020F0502020204030204" pitchFamily="34" charset="0"/>
                <a:cs typeface="Calibri" panose="020F0502020204030204" pitchFamily="34" charset="0"/>
              </a:rPr>
              <a:t>شهد سعر خام برنت صعودا نسبيا خلال الأسبوع ، حيث استعاد خام برنت مستوى 42 دولار  أمريكي مرة أخرى خلال تداولات الأسبوع، يأتي هذا الصعود مع اقتراب إعصار دلتا من خليج المكسيك، رغم استمرار المخاوف بشأن الطلب و ارتفاع مخزونات النفط الأمريكية للمرة الأولى في أربعة أسابيع بمقدار 500 ألف برميل.</a:t>
            </a:r>
            <a:endParaRPr lang="en-US" sz="1050" dirty="0">
              <a:latin typeface="Calibri" panose="020F0502020204030204" pitchFamily="34" charset="0"/>
              <a:ea typeface="Calibri" panose="020F0502020204030204" pitchFamily="34" charset="0"/>
              <a:cs typeface="Calibri" panose="020F0502020204030204" pitchFamily="34" charset="0"/>
            </a:endParaRPr>
          </a:p>
        </p:txBody>
      </p:sp>
      <p:sp>
        <p:nvSpPr>
          <p:cNvPr id="14" name="TextBox 13"/>
          <p:cNvSpPr txBox="1"/>
          <p:nvPr/>
        </p:nvSpPr>
        <p:spPr>
          <a:xfrm>
            <a:off x="167306" y="1184716"/>
            <a:ext cx="654242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ملخص أداء السوق خلال الأسبوع </a:t>
            </a:r>
            <a:endParaRPr lang="en-US" sz="1200" b="1" dirty="0" smtClean="0">
              <a:solidFill>
                <a:schemeClr val="bg1"/>
              </a:solidFill>
              <a:cs typeface="+mj-cs"/>
            </a:endParaRPr>
          </a:p>
        </p:txBody>
      </p:sp>
    </p:spTree>
    <p:extLst>
      <p:ext uri="{BB962C8B-B14F-4D97-AF65-F5344CB8AC3E}">
        <p14:creationId xmlns:p14="http://schemas.microsoft.com/office/powerpoint/2010/main" val="3764905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825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smtClean="0"/>
              <a:t>مؤشرات قطاعات </a:t>
            </a:r>
            <a:r>
              <a:rPr lang="ar-KW" sz="1800" dirty="0" smtClean="0"/>
              <a:t>بورصة </a:t>
            </a:r>
            <a:r>
              <a:rPr lang="ar-SA" sz="1800" dirty="0" smtClean="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3</a:t>
            </a:fld>
            <a:endParaRPr lang="en-US" dirty="0"/>
          </a:p>
        </p:txBody>
      </p:sp>
      <p:sp>
        <p:nvSpPr>
          <p:cNvPr id="12" name="Rectangle 11"/>
          <p:cNvSpPr/>
          <p:nvPr/>
        </p:nvSpPr>
        <p:spPr>
          <a:xfrm>
            <a:off x="5129349" y="1161738"/>
            <a:ext cx="1614351" cy="427241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SA" sz="1000" dirty="0" smtClean="0"/>
              <a:t>ا</a:t>
            </a:r>
            <a:r>
              <a:rPr lang="ar-SA" sz="1000" dirty="0"/>
              <a:t>غ</a:t>
            </a:r>
            <a:r>
              <a:rPr lang="ar-KW" sz="1000" dirty="0" smtClean="0"/>
              <a:t>لقت</a:t>
            </a:r>
            <a:r>
              <a:rPr lang="ar-SA" sz="1000" dirty="0" smtClean="0"/>
              <a:t> أغلب </a:t>
            </a:r>
            <a:r>
              <a:rPr lang="ar-KW" sz="1000" dirty="0" smtClean="0"/>
              <a:t>مؤشرات</a:t>
            </a:r>
            <a:r>
              <a:rPr lang="ar-SA" sz="1000" dirty="0" smtClean="0"/>
              <a:t> </a:t>
            </a:r>
            <a:r>
              <a:rPr lang="ar-SA" sz="1000" dirty="0"/>
              <a:t>قطاعات السوق </a:t>
            </a:r>
            <a:r>
              <a:rPr lang="ar-KW" sz="1000" dirty="0"/>
              <a:t>على </a:t>
            </a:r>
            <a:r>
              <a:rPr lang="ar-SA" sz="1000" dirty="0" smtClean="0"/>
              <a:t>تباين</a:t>
            </a:r>
            <a:r>
              <a:rPr lang="ar-KW" sz="1000" dirty="0" smtClean="0"/>
              <a:t> </a:t>
            </a:r>
            <a:r>
              <a:rPr lang="ar-SA" sz="1000" dirty="0"/>
              <a:t>خلال </a:t>
            </a:r>
            <a:r>
              <a:rPr lang="ar-KW" sz="1000" dirty="0" smtClean="0"/>
              <a:t>تداولات الأسبوع </a:t>
            </a:r>
            <a:r>
              <a:rPr lang="ar-KW" sz="1000" dirty="0"/>
              <a:t>مقارنة مع </a:t>
            </a:r>
            <a:r>
              <a:rPr lang="ar-KW" sz="1000" dirty="0" smtClean="0"/>
              <a:t>الأسبوع الماضي</a:t>
            </a:r>
            <a:r>
              <a:rPr lang="ar-SA" sz="1000" dirty="0" smtClean="0"/>
              <a:t>، حيث تصدر قطاع المنافع الرابحين بنسبة 1.2%، تلاه قطاع السلع الإستهلاكية بنسبة 0.04%، في حين جاء قطاع</a:t>
            </a:r>
            <a:r>
              <a:rPr lang="ar-KW" sz="1000" dirty="0" smtClean="0"/>
              <a:t> </a:t>
            </a:r>
            <a:r>
              <a:rPr lang="ar-SA" sz="1000" dirty="0" smtClean="0"/>
              <a:t>العقار على رأس الخاسرين بنسبة 3.9%، تلاه قطاع التكنولوجيا بنسبة 2%.</a:t>
            </a:r>
            <a:endParaRPr lang="ar-KW" sz="1000" dirty="0"/>
          </a:p>
          <a:p>
            <a:pPr marL="171450" lvl="2" indent="-171450" algn="justLow" rtl="1">
              <a:buClr>
                <a:prstClr val="black"/>
              </a:buClr>
              <a:buFont typeface="Arial" panose="020B0604020202020204" pitchFamily="34" charset="0"/>
              <a:buChar char="•"/>
              <a:defRPr/>
            </a:pPr>
            <a:r>
              <a:rPr lang="ar-KW" sz="1000" dirty="0"/>
              <a:t>خلال </a:t>
            </a:r>
            <a:r>
              <a:rPr lang="ar-KW" sz="1000" dirty="0" smtClean="0"/>
              <a:t>تداولات الأسبوع ا</a:t>
            </a:r>
            <a:r>
              <a:rPr lang="ar-SA" sz="1000" dirty="0"/>
              <a:t>حتل </a:t>
            </a:r>
            <a:r>
              <a:rPr lang="ar-SA" sz="1000" dirty="0" smtClean="0"/>
              <a:t>قطاع</a:t>
            </a:r>
            <a:r>
              <a:rPr lang="ar-KW" sz="1000" dirty="0" smtClean="0"/>
              <a:t> </a:t>
            </a:r>
            <a:r>
              <a:rPr lang="ar-KW" sz="1000" dirty="0"/>
              <a:t>البنوك </a:t>
            </a:r>
            <a:r>
              <a:rPr lang="ar-KW" sz="1000" dirty="0" smtClean="0"/>
              <a:t>وقطاع</a:t>
            </a:r>
            <a:r>
              <a:rPr lang="ar-SA" sz="1000" dirty="0" smtClean="0"/>
              <a:t> </a:t>
            </a:r>
            <a:r>
              <a:rPr lang="ar-SA" sz="1000" dirty="0"/>
              <a:t>الخدمات المالية</a:t>
            </a:r>
            <a:r>
              <a:rPr lang="ar-KW" sz="1000" dirty="0" smtClean="0"/>
              <a:t> </a:t>
            </a:r>
            <a:r>
              <a:rPr lang="ar-SA" sz="1000" dirty="0" smtClean="0"/>
              <a:t>وقطاع الإتصالات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a:t>
            </a:r>
            <a:r>
              <a:rPr lang="ar-SA" sz="1000" dirty="0" smtClean="0"/>
              <a:t>62</a:t>
            </a:r>
            <a:r>
              <a:rPr lang="ar-KW" sz="1000" dirty="0" smtClean="0"/>
              <a:t>%</a:t>
            </a:r>
            <a:r>
              <a:rPr lang="ar-SA" sz="1000" dirty="0" smtClean="0"/>
              <a:t>، 10.9% 8.2%</a:t>
            </a:r>
            <a:r>
              <a:rPr lang="ar-KW" sz="1000" dirty="0" smtClean="0"/>
              <a:t> </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smtClean="0"/>
              <a:t>خلال </a:t>
            </a:r>
            <a:r>
              <a:rPr lang="ar-KW" sz="1000" dirty="0"/>
              <a:t>تداولات الأسبوع ا</a:t>
            </a:r>
            <a:r>
              <a:rPr lang="ar-SA" sz="1000" dirty="0"/>
              <a:t>حتل قطاع</a:t>
            </a:r>
            <a:r>
              <a:rPr lang="ar-KW" sz="1000" dirty="0"/>
              <a:t> </a:t>
            </a:r>
            <a:r>
              <a:rPr lang="ar-SA" sz="1000" dirty="0"/>
              <a:t>الخدمات المالية </a:t>
            </a:r>
            <a:r>
              <a:rPr lang="ar-SA" sz="1000" dirty="0" smtClean="0"/>
              <a:t>وقطاع </a:t>
            </a:r>
            <a:r>
              <a:rPr lang="ar-SA" sz="1000" dirty="0"/>
              <a:t>العقار </a:t>
            </a:r>
            <a:r>
              <a:rPr lang="ar-KW" sz="1000" dirty="0" smtClean="0"/>
              <a:t>وقطاع </a:t>
            </a:r>
            <a:r>
              <a:rPr lang="ar-SA" sz="1000" dirty="0" smtClean="0"/>
              <a:t>البنوك </a:t>
            </a:r>
            <a:r>
              <a:rPr lang="ar-KW" sz="1000" dirty="0" smtClean="0"/>
              <a:t>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a:t>
            </a:r>
            <a:r>
              <a:rPr lang="ar-SA" sz="1000" dirty="0" smtClean="0"/>
              <a:t>34</a:t>
            </a:r>
            <a:r>
              <a:rPr lang="ar-KW" sz="1000" dirty="0" smtClean="0"/>
              <a:t>%</a:t>
            </a:r>
            <a:r>
              <a:rPr lang="ar-SA" sz="1000" dirty="0" smtClean="0"/>
              <a:t>،</a:t>
            </a:r>
            <a:r>
              <a:rPr lang="ar-KW" sz="1000" dirty="0" smtClean="0"/>
              <a:t> </a:t>
            </a:r>
            <a:r>
              <a:rPr lang="ar-SA" sz="1000" dirty="0" smtClean="0"/>
              <a:t>28.4</a:t>
            </a:r>
            <a:r>
              <a:rPr lang="ar-KW" sz="1000" dirty="0" smtClean="0"/>
              <a:t>%و</a:t>
            </a:r>
            <a:r>
              <a:rPr lang="ar-SA" sz="1000" dirty="0" smtClean="0"/>
              <a:t> 17.1%</a:t>
            </a:r>
            <a:r>
              <a:rPr lang="ar-KW" sz="1000" dirty="0" smtClean="0"/>
              <a:t> على </a:t>
            </a:r>
            <a:r>
              <a:rPr lang="ar-KW" sz="1000" dirty="0"/>
              <a:t>التوالي.</a:t>
            </a:r>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مساهمة القطاعات من حيث قيمة </a:t>
            </a:r>
            <a:r>
              <a:rPr lang="ar-SA" sz="1200" b="1" dirty="0" smtClean="0">
                <a:solidFill>
                  <a:schemeClr val="bg1"/>
                </a:solidFill>
                <a:cs typeface="+mj-cs"/>
              </a:rPr>
              <a:t>الأسهم المتداولة</a:t>
            </a:r>
            <a:endParaRPr lang="en-US" sz="1200" b="1" dirty="0" smtClean="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a:t>
            </a:r>
            <a:r>
              <a:rPr lang="ar-KW" sz="1200" b="1" dirty="0" smtClean="0">
                <a:solidFill>
                  <a:schemeClr val="bg1"/>
                </a:solidFill>
              </a:rPr>
              <a:t>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518820715"/>
              </p:ext>
            </p:extLst>
          </p:nvPr>
        </p:nvGraphicFramePr>
        <p:xfrm>
          <a:off x="3562350" y="5762625"/>
          <a:ext cx="3233738" cy="2743200"/>
        </p:xfrm>
        <a:graphic>
          <a:graphicData uri="http://schemas.openxmlformats.org/presentationml/2006/ole">
            <mc:AlternateContent xmlns:mc="http://schemas.openxmlformats.org/markup-compatibility/2006">
              <mc:Choice xmlns:v="urn:schemas-microsoft-com:vml" Requires="v">
                <p:oleObj spid="_x0000_s135697" name="Worksheet" r:id="rId5" imgW="4572000" imgH="2743085" progId="Excel.Sheet.12">
                  <p:link updateAutomatic="1"/>
                </p:oleObj>
              </mc:Choice>
              <mc:Fallback>
                <p:oleObj name="Worksheet" r:id="rId5" imgW="4572000" imgH="2743085" progId="Excel.Sheet.12">
                  <p:link updateAutomatic="1"/>
                  <p:pic>
                    <p:nvPicPr>
                      <p:cNvPr id="0" name=""/>
                      <p:cNvPicPr/>
                      <p:nvPr/>
                    </p:nvPicPr>
                    <p:blipFill>
                      <a:blip r:embed="rId6"/>
                      <a:stretch>
                        <a:fillRect/>
                      </a:stretch>
                    </p:blipFill>
                    <p:spPr>
                      <a:xfrm>
                        <a:off x="3562350"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77795125"/>
              </p:ext>
            </p:extLst>
          </p:nvPr>
        </p:nvGraphicFramePr>
        <p:xfrm>
          <a:off x="177800" y="5762625"/>
          <a:ext cx="3154363" cy="2743200"/>
        </p:xfrm>
        <a:graphic>
          <a:graphicData uri="http://schemas.openxmlformats.org/presentationml/2006/ole">
            <mc:AlternateContent xmlns:mc="http://schemas.openxmlformats.org/markup-compatibility/2006">
              <mc:Choice xmlns:v="urn:schemas-microsoft-com:vml" Requires="v">
                <p:oleObj spid="_x0000_s135698" name="Worksheet" r:id="rId7" imgW="4572000" imgH="2743085" progId="Excel.Sheet.12">
                  <p:link updateAutomatic="1"/>
                </p:oleObj>
              </mc:Choice>
              <mc:Fallback>
                <p:oleObj name="Worksheet" r:id="rId7" imgW="4572000" imgH="2743085" progId="Excel.Sheet.12">
                  <p:link updateAutomatic="1"/>
                  <p:pic>
                    <p:nvPicPr>
                      <p:cNvPr id="0" name=""/>
                      <p:cNvPicPr/>
                      <p:nvPr/>
                    </p:nvPicPr>
                    <p:blipFill>
                      <a:blip r:embed="rId8"/>
                      <a:stretch>
                        <a:fillRect/>
                      </a:stretch>
                    </p:blipFill>
                    <p:spPr>
                      <a:xfrm>
                        <a:off x="177800" y="5762625"/>
                        <a:ext cx="3154363"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18534217"/>
              </p:ext>
            </p:extLst>
          </p:nvPr>
        </p:nvGraphicFramePr>
        <p:xfrm>
          <a:off x="500063" y="1258474"/>
          <a:ext cx="4410075" cy="3067050"/>
        </p:xfrm>
        <a:graphic>
          <a:graphicData uri="http://schemas.openxmlformats.org/presentationml/2006/ole">
            <mc:AlternateContent xmlns:mc="http://schemas.openxmlformats.org/markup-compatibility/2006">
              <mc:Choice xmlns:v="urn:schemas-microsoft-com:vml" Requires="v">
                <p:oleObj spid="_x0000_s135699" name="Worksheet" r:id="rId9" imgW="4410129" imgH="3067177" progId="Excel.Sheet.12">
                  <p:link updateAutomatic="1"/>
                </p:oleObj>
              </mc:Choice>
              <mc:Fallback>
                <p:oleObj name="Worksheet" r:id="rId9" imgW="4410129" imgH="3067177" progId="Excel.Sheet.12">
                  <p:link updateAutomatic="1"/>
                  <p:pic>
                    <p:nvPicPr>
                      <p:cNvPr id="0" name=""/>
                      <p:cNvPicPr/>
                      <p:nvPr/>
                    </p:nvPicPr>
                    <p:blipFill>
                      <a:blip r:embed="rId10"/>
                      <a:stretch>
                        <a:fillRect/>
                      </a:stretch>
                    </p:blipFill>
                    <p:spPr>
                      <a:xfrm>
                        <a:off x="500063" y="1258474"/>
                        <a:ext cx="4410075" cy="3067050"/>
                      </a:xfrm>
                      <a:prstGeom prst="rect">
                        <a:avLst/>
                      </a:prstGeom>
                    </p:spPr>
                  </p:pic>
                </p:oleObj>
              </mc:Fallback>
            </mc:AlternateContent>
          </a:graphicData>
        </a:graphic>
      </p:graphicFrame>
    </p:spTree>
    <p:extLst>
      <p:ext uri="{BB962C8B-B14F-4D97-AF65-F5344CB8AC3E}">
        <p14:creationId xmlns:p14="http://schemas.microsoft.com/office/powerpoint/2010/main" val="966187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4</a:t>
            </a:fld>
            <a:endParaRPr lang="en-US" dirty="0"/>
          </a:p>
        </p:txBody>
      </p:sp>
      <p:sp>
        <p:nvSpPr>
          <p:cNvPr id="16" name="Rectangle 15"/>
          <p:cNvSpPr/>
          <p:nvPr/>
        </p:nvSpPr>
        <p:spPr>
          <a:xfrm>
            <a:off x="4101736" y="5281916"/>
            <a:ext cx="2575287" cy="3060895"/>
          </a:xfrm>
          <a:prstGeom prst="rect">
            <a:avLst/>
          </a:prstGeom>
          <a:solidFill>
            <a:schemeClr val="bg1">
              <a:lumMod val="95000"/>
            </a:schemeClr>
          </a:solidFill>
          <a:ln w="15875" cap="flat" cmpd="sng" algn="ctr">
            <a:noFill/>
            <a:prstDash val="sysDash"/>
          </a:ln>
          <a:effectLst/>
        </p:spPr>
        <p:txBody>
          <a:bodyPr numCol="1" rtlCol="0" anchor="ctr"/>
          <a:lstStyle/>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smtClean="0"/>
              <a:t>تصدر سهم</a:t>
            </a:r>
            <a:r>
              <a:rPr lang="ar-KW" sz="1000" dirty="0" smtClean="0"/>
              <a:t> </a:t>
            </a:r>
            <a:r>
              <a:rPr lang="ar-SA" sz="1000" dirty="0" smtClean="0"/>
              <a:t>بيت التمويل الكويتي قائمة </a:t>
            </a:r>
            <a:r>
              <a:rPr lang="ar-SA" sz="1000" dirty="0"/>
              <a:t>الأسهم الأعلى تداولا من حيث قيمة </a:t>
            </a:r>
            <a:r>
              <a:rPr lang="ar-SA" sz="1000" dirty="0" smtClean="0"/>
              <a:t>الأسهم </a:t>
            </a:r>
            <a:r>
              <a:rPr lang="ar-SA" sz="1000" dirty="0"/>
              <a:t>المتداولة خلال </a:t>
            </a:r>
            <a:r>
              <a:rPr lang="ar-KW" sz="1000" dirty="0"/>
              <a:t>تداولات الأسبوع </a:t>
            </a:r>
            <a:r>
              <a:rPr lang="ar-SA" sz="1000" dirty="0" smtClean="0"/>
              <a:t>بقيمة </a:t>
            </a:r>
            <a:r>
              <a:rPr lang="ar-SA" sz="1000" dirty="0"/>
              <a:t>تداول بلغت </a:t>
            </a:r>
            <a:r>
              <a:rPr lang="ar-SA" sz="1000" dirty="0" smtClean="0"/>
              <a:t>61.8</a:t>
            </a:r>
            <a:r>
              <a:rPr lang="ar-KW" sz="1000" dirty="0" smtClean="0"/>
              <a:t> </a:t>
            </a:r>
            <a:r>
              <a:rPr lang="ar-SA" sz="1000" dirty="0" smtClean="0"/>
              <a:t>مليون د.ك</a:t>
            </a:r>
            <a:r>
              <a:rPr lang="ar-KW" sz="1000" dirty="0" smtClean="0"/>
              <a:t>،</a:t>
            </a:r>
            <a:r>
              <a:rPr lang="ar-SA" sz="1000" dirty="0" smtClean="0"/>
              <a:t> </a:t>
            </a:r>
            <a:r>
              <a:rPr lang="ar-SA" sz="1000" dirty="0"/>
              <a:t>لينهي بذلك </a:t>
            </a:r>
            <a:r>
              <a:rPr lang="ar-KW" sz="1000" dirty="0"/>
              <a:t>تداولات الأسبوع </a:t>
            </a:r>
            <a:r>
              <a:rPr lang="ar-SA" sz="1000" dirty="0" smtClean="0"/>
              <a:t>عند سعر 689 فلس متراجعا بنسبة </a:t>
            </a:r>
            <a:r>
              <a:rPr lang="en-US" sz="1000" dirty="0" smtClean="0"/>
              <a:t>2.7</a:t>
            </a:r>
            <a:r>
              <a:rPr lang="ar-SA" sz="1000" dirty="0" smtClean="0"/>
              <a:t>%</a:t>
            </a:r>
            <a:r>
              <a:rPr lang="ar-KW" sz="1000" dirty="0" smtClean="0"/>
              <a:t>،</a:t>
            </a:r>
            <a:r>
              <a:rPr lang="ar-SA" sz="1000" dirty="0" smtClean="0"/>
              <a:t> وجاء بنك الكويت الوطني بالمركز الثاني </a:t>
            </a:r>
            <a:r>
              <a:rPr lang="ar-SA" sz="1000" dirty="0"/>
              <a:t>بقيمة تداول بلغ</a:t>
            </a:r>
            <a:r>
              <a:rPr lang="ar-KW" sz="1000" dirty="0"/>
              <a:t>ت</a:t>
            </a:r>
            <a:r>
              <a:rPr lang="ar-SA" sz="1000" dirty="0"/>
              <a:t> </a:t>
            </a:r>
            <a:r>
              <a:rPr lang="ar-SA" sz="1000" dirty="0" smtClean="0"/>
              <a:t>47.9</a:t>
            </a:r>
            <a:r>
              <a:rPr lang="ar-KW" sz="1000" dirty="0" smtClean="0"/>
              <a:t> </a:t>
            </a:r>
            <a:r>
              <a:rPr lang="ar-SA" sz="1000" dirty="0"/>
              <a:t>مليون د.ك لينهي بذلك </a:t>
            </a:r>
            <a:r>
              <a:rPr lang="ar-KW" sz="1000" dirty="0"/>
              <a:t>تداولات الأسبوع </a:t>
            </a:r>
            <a:r>
              <a:rPr lang="ar-SA" sz="1000" dirty="0" smtClean="0"/>
              <a:t>عند </a:t>
            </a:r>
            <a:r>
              <a:rPr lang="ar-SA" sz="1000" dirty="0"/>
              <a:t>سعر </a:t>
            </a:r>
            <a:r>
              <a:rPr lang="ar-SA" sz="1000" dirty="0" smtClean="0"/>
              <a:t>877 فلس متراجعا بنسبة 1.5%، </a:t>
            </a:r>
            <a:r>
              <a:rPr lang="ar-KW" sz="1000" dirty="0" smtClean="0"/>
              <a:t>ثم </a:t>
            </a:r>
            <a:r>
              <a:rPr lang="ar-SA" sz="1000" dirty="0"/>
              <a:t>جاء </a:t>
            </a:r>
            <a:r>
              <a:rPr lang="ar-SA" sz="1000" dirty="0" smtClean="0"/>
              <a:t>سهم</a:t>
            </a:r>
            <a:r>
              <a:rPr lang="ar-KW" sz="1000" dirty="0" smtClean="0"/>
              <a:t> </a:t>
            </a:r>
            <a:r>
              <a:rPr lang="ar-SA" sz="1000" dirty="0" smtClean="0"/>
              <a:t>شركة </a:t>
            </a:r>
            <a:r>
              <a:rPr lang="ar-KW" sz="1000" dirty="0" smtClean="0"/>
              <a:t>الا</a:t>
            </a:r>
            <a:r>
              <a:rPr lang="ar-SA" sz="1000" dirty="0" smtClean="0"/>
              <a:t>تصالات المتنقلة بالمركز </a:t>
            </a:r>
            <a:r>
              <a:rPr lang="ar-KW" sz="1000" dirty="0"/>
              <a:t>الثالث</a:t>
            </a:r>
            <a:r>
              <a:rPr lang="ar-SA" sz="1000" dirty="0"/>
              <a:t> بقيمة تداول </a:t>
            </a:r>
            <a:r>
              <a:rPr lang="ar-SA" sz="1000" dirty="0" smtClean="0"/>
              <a:t>بلغت 20.5 مليون </a:t>
            </a:r>
            <a:r>
              <a:rPr lang="ar-SA" sz="1000" dirty="0"/>
              <a:t>د.ك لينهي بذلك </a:t>
            </a:r>
            <a:r>
              <a:rPr lang="ar-KW" sz="1000" dirty="0"/>
              <a:t>تداولات الأسبوع </a:t>
            </a:r>
            <a:r>
              <a:rPr lang="ar-SA" sz="1000" dirty="0" smtClean="0"/>
              <a:t>عند </a:t>
            </a:r>
            <a:r>
              <a:rPr lang="ar-SA" sz="1000" dirty="0"/>
              <a:t>سعر </a:t>
            </a:r>
            <a:r>
              <a:rPr lang="ar-SA" sz="1000" dirty="0" smtClean="0"/>
              <a:t>611 فلس</a:t>
            </a:r>
            <a:r>
              <a:rPr lang="ar-SA" sz="1000" dirty="0"/>
              <a:t> </a:t>
            </a:r>
            <a:r>
              <a:rPr lang="ar-SA" sz="1000" dirty="0" smtClean="0"/>
              <a:t>متراجعا بنسبة 0.8%.</a:t>
            </a:r>
            <a:endParaRPr lang="ar-KW" sz="1000" dirty="0"/>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بنك الكويت الوطني المرتبة الأولى من حيث القيمة الرأسمالية بقيمة </a:t>
            </a:r>
            <a:r>
              <a:rPr lang="ar-SA" sz="1000" dirty="0" smtClean="0"/>
              <a:t>6,007</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حل بيت التمويل الكويتي بالمرتبة الثانية بقيمة رأسمالية بلغت </a:t>
            </a:r>
            <a:r>
              <a:rPr lang="ar-SA" sz="1000" dirty="0" smtClean="0"/>
              <a:t>5,287</a:t>
            </a:r>
            <a:r>
              <a:rPr lang="ar-KW" sz="1000" dirty="0" smtClean="0"/>
              <a:t> </a:t>
            </a:r>
            <a:r>
              <a:rPr lang="ar-KW" sz="1000" dirty="0"/>
              <a:t>مليون </a:t>
            </a:r>
            <a:r>
              <a:rPr lang="ar-KW" sz="1000" dirty="0" smtClean="0"/>
              <a:t>د.ك</a:t>
            </a:r>
            <a:r>
              <a:rPr lang="ar-SA" sz="1000" dirty="0" smtClean="0"/>
              <a:t>،</a:t>
            </a:r>
            <a:r>
              <a:rPr lang="ar-KW" sz="1000" dirty="0" smtClean="0"/>
              <a:t> </a:t>
            </a:r>
            <a:r>
              <a:rPr lang="ar-KW" sz="1000" dirty="0"/>
              <a:t>ثم </a:t>
            </a:r>
            <a:r>
              <a:rPr lang="ar-SA" sz="1000" dirty="0" smtClean="0"/>
              <a:t>شركة الإتصالات المتنقلة </a:t>
            </a:r>
            <a:r>
              <a:rPr lang="ar-KW" sz="1000" dirty="0" smtClean="0"/>
              <a:t>بالمرتبة </a:t>
            </a:r>
            <a:r>
              <a:rPr lang="ar-KW" sz="1000" dirty="0"/>
              <a:t>الثالثة بقيمة رأسمالية بلغت </a:t>
            </a:r>
            <a:r>
              <a:rPr lang="ar-SA" sz="1000" dirty="0" smtClean="0"/>
              <a:t>2,643</a:t>
            </a:r>
            <a:r>
              <a:rPr lang="ar-KW" sz="1000" dirty="0" smtClean="0"/>
              <a:t> </a:t>
            </a:r>
            <a:r>
              <a:rPr lang="ar-KW" sz="1000" dirty="0"/>
              <a:t>مليون د.ك </a:t>
            </a:r>
          </a:p>
        </p:txBody>
      </p:sp>
      <p:sp>
        <p:nvSpPr>
          <p:cNvPr id="17" name="TextBox 16"/>
          <p:cNvSpPr txBox="1"/>
          <p:nvPr/>
        </p:nvSpPr>
        <p:spPr>
          <a:xfrm>
            <a:off x="114301" y="5277666"/>
            <a:ext cx="3886199"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الأول</a:t>
            </a:r>
            <a:endParaRPr lang="en-US" sz="1200" b="1" dirty="0" smtClean="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823359468"/>
              </p:ext>
            </p:extLst>
          </p:nvPr>
        </p:nvGraphicFramePr>
        <p:xfrm>
          <a:off x="152400" y="1143000"/>
          <a:ext cx="6657975" cy="4029075"/>
        </p:xfrm>
        <a:graphic>
          <a:graphicData uri="http://schemas.openxmlformats.org/presentationml/2006/ole">
            <mc:AlternateContent xmlns:mc="http://schemas.openxmlformats.org/markup-compatibility/2006">
              <mc:Choice xmlns:v="urn:schemas-microsoft-com:vml" Requires="v">
                <p:oleObj spid="_x0000_s136312" name="Worksheet" r:id="rId5" imgW="6658126" imgH="4029075" progId="Excel.Sheet.12">
                  <p:link updateAutomatic="1"/>
                </p:oleObj>
              </mc:Choice>
              <mc:Fallback>
                <p:oleObj name="Worksheet" r:id="rId5" imgW="6658126" imgH="4029075" progId="Excel.Sheet.12">
                  <p:link updateAutomatic="1"/>
                  <p:pic>
                    <p:nvPicPr>
                      <p:cNvPr id="0" name=""/>
                      <p:cNvPicPr/>
                      <p:nvPr/>
                    </p:nvPicPr>
                    <p:blipFill>
                      <a:blip r:embed="rId6"/>
                      <a:stretch>
                        <a:fillRect/>
                      </a:stretch>
                    </p:blipFill>
                    <p:spPr>
                      <a:xfrm>
                        <a:off x="152400" y="1143000"/>
                        <a:ext cx="6657975" cy="40290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79161784"/>
              </p:ext>
            </p:extLst>
          </p:nvPr>
        </p:nvGraphicFramePr>
        <p:xfrm>
          <a:off x="95251" y="5462332"/>
          <a:ext cx="4248150" cy="2903537"/>
        </p:xfrm>
        <a:graphic>
          <a:graphicData uri="http://schemas.openxmlformats.org/presentationml/2006/ole">
            <mc:AlternateContent xmlns:mc="http://schemas.openxmlformats.org/markup-compatibility/2006">
              <mc:Choice xmlns:v="urn:schemas-microsoft-com:vml" Requires="v">
                <p:oleObj spid="_x0000_s136313" name="Worksheet" r:id="rId7" imgW="4329683" imgH="2903504" progId="Excel.Sheet.12">
                  <p:link updateAutomatic="1"/>
                </p:oleObj>
              </mc:Choice>
              <mc:Fallback>
                <p:oleObj name="Worksheet" r:id="rId7" imgW="4329683" imgH="2903504" progId="Excel.Sheet.12">
                  <p:link updateAutomatic="1"/>
                  <p:pic>
                    <p:nvPicPr>
                      <p:cNvPr id="0" name=""/>
                      <p:cNvPicPr/>
                      <p:nvPr/>
                    </p:nvPicPr>
                    <p:blipFill>
                      <a:blip r:embed="rId8"/>
                      <a:stretch>
                        <a:fillRect/>
                      </a:stretch>
                    </p:blipFill>
                    <p:spPr>
                      <a:xfrm>
                        <a:off x="95251" y="5462332"/>
                        <a:ext cx="4248150" cy="2903537"/>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1" name="TextBox 10"/>
          <p:cNvSpPr txBox="1"/>
          <p:nvPr/>
        </p:nvSpPr>
        <p:spPr>
          <a:xfrm>
            <a:off x="152400" y="4284345"/>
            <a:ext cx="3848100" cy="184666"/>
          </a:xfrm>
          <a:prstGeom prst="rect">
            <a:avLst/>
          </a:prstGeom>
          <a:solidFill>
            <a:srgbClr val="963634"/>
          </a:solidFill>
        </p:spPr>
        <p:txBody>
          <a:bodyPr wrap="square" lIns="0" tIns="0" rIns="0" bIns="0" rtlCol="0">
            <a:spAutoFit/>
          </a:bodyPr>
          <a:lstStyle/>
          <a:p>
            <a:pPr algn="ctr"/>
            <a:r>
              <a:rPr lang="ar-KW" sz="1200" b="1" dirty="0" smtClean="0">
                <a:solidFill>
                  <a:schemeClr val="bg1"/>
                </a:solidFill>
                <a:cs typeface="+mj-cs"/>
              </a:rPr>
              <a:t>أعلى 10 شركات من حيث القيمة الرأسمالية في السوق الرئيسي</a:t>
            </a:r>
            <a:endParaRPr lang="en-US" sz="1200" b="1" dirty="0" smtClean="0">
              <a:solidFill>
                <a:schemeClr val="bg1"/>
              </a:solidFill>
              <a:cs typeface="+mj-cs"/>
            </a:endParaRPr>
          </a:p>
        </p:txBody>
      </p:sp>
      <p:sp>
        <p:nvSpPr>
          <p:cNvPr id="13" name="Rectangle 12"/>
          <p:cNvSpPr/>
          <p:nvPr/>
        </p:nvSpPr>
        <p:spPr>
          <a:xfrm>
            <a:off x="4182386" y="4284345"/>
            <a:ext cx="2561314" cy="3173978"/>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a:t>
            </a:r>
            <a:r>
              <a:rPr lang="ar-SA" sz="1000" dirty="0"/>
              <a:t>الرئيسي</a:t>
            </a:r>
            <a:r>
              <a:rPr lang="ar-KW" sz="1000" dirty="0"/>
              <a:t> </a:t>
            </a:r>
            <a:r>
              <a:rPr lang="ar-SA" sz="1000" dirty="0" smtClean="0"/>
              <a:t>تصدر سهم شركة مجموعة الإمتياز الإستثمارية قائمة </a:t>
            </a:r>
            <a:r>
              <a:rPr lang="ar-SA" sz="1000" dirty="0"/>
              <a:t>الأسهم الأعلى تداولا من حيث </a:t>
            </a:r>
            <a:r>
              <a:rPr lang="ar-SA" sz="1000" dirty="0" smtClean="0"/>
              <a:t>القيمة خلال </a:t>
            </a:r>
            <a:r>
              <a:rPr lang="ar-KW" sz="1000" dirty="0"/>
              <a:t>تداولات الأسبوع </a:t>
            </a:r>
            <a:r>
              <a:rPr lang="ar-SA" sz="1000" dirty="0" smtClean="0"/>
              <a:t>بقيمة </a:t>
            </a:r>
            <a:r>
              <a:rPr lang="ar-SA" sz="1000" dirty="0"/>
              <a:t>تداول </a:t>
            </a:r>
            <a:r>
              <a:rPr lang="ar-SA" sz="1000" dirty="0" smtClean="0"/>
              <a:t>بلغت 3.8 مليون د.ك </a:t>
            </a:r>
            <a:r>
              <a:rPr lang="ar-SA" sz="1000" dirty="0"/>
              <a:t>لينهي بذلك </a:t>
            </a:r>
            <a:r>
              <a:rPr lang="ar-KW" sz="1000" dirty="0"/>
              <a:t>تداولات الأسبوع </a:t>
            </a:r>
            <a:r>
              <a:rPr lang="ar-SA" sz="1000" dirty="0" smtClean="0"/>
              <a:t>عند </a:t>
            </a:r>
            <a:r>
              <a:rPr lang="ar-SA" sz="1000" dirty="0"/>
              <a:t>سعر</a:t>
            </a:r>
            <a:r>
              <a:rPr lang="ar-KW" sz="1000" dirty="0"/>
              <a:t> </a:t>
            </a:r>
            <a:r>
              <a:rPr lang="ar-SA" sz="1000" dirty="0" smtClean="0"/>
              <a:t>103</a:t>
            </a:r>
            <a:r>
              <a:rPr lang="ar-KW" sz="1000" dirty="0" smtClean="0"/>
              <a:t> </a:t>
            </a:r>
            <a:r>
              <a:rPr lang="ar-SA" sz="1000" dirty="0" smtClean="0"/>
              <a:t>فلس متراجعا بنسبة 1.9%</a:t>
            </a:r>
            <a:r>
              <a:rPr lang="ar-KW" sz="1000" dirty="0" smtClean="0"/>
              <a:t>، </a:t>
            </a:r>
            <a:r>
              <a:rPr lang="ar-SA" sz="1000" dirty="0" smtClean="0"/>
              <a:t>وجاء سهم شركة </a:t>
            </a:r>
            <a:r>
              <a:rPr lang="ar-SA" sz="1000" dirty="0"/>
              <a:t>أعيان للإجارة والإستثمار </a:t>
            </a:r>
            <a:r>
              <a:rPr lang="ar-SA" sz="1000" dirty="0" smtClean="0"/>
              <a:t>بالمركز الثاني </a:t>
            </a:r>
            <a:r>
              <a:rPr lang="ar-SA" sz="1000" dirty="0"/>
              <a:t>بقيمة تداول بلغت </a:t>
            </a:r>
            <a:r>
              <a:rPr lang="ar-SA" sz="1000" dirty="0" smtClean="0"/>
              <a:t>3.1 </a:t>
            </a:r>
            <a:r>
              <a:rPr lang="ar-SA" sz="1000" dirty="0"/>
              <a:t>مليون د.ك</a:t>
            </a:r>
            <a:r>
              <a:rPr lang="ar-KW" sz="1000" dirty="0"/>
              <a:t> </a:t>
            </a:r>
            <a:r>
              <a:rPr lang="ar-SA" sz="1000" dirty="0"/>
              <a:t>لينهي بذلك </a:t>
            </a:r>
            <a:r>
              <a:rPr lang="ar-KW" sz="1000" dirty="0"/>
              <a:t>تداولات الأسبوع </a:t>
            </a:r>
            <a:r>
              <a:rPr lang="ar-SA" sz="1000" dirty="0"/>
              <a:t>عند سعر </a:t>
            </a:r>
            <a:r>
              <a:rPr lang="ar-SA" sz="1000" dirty="0" smtClean="0"/>
              <a:t>89.4 </a:t>
            </a:r>
            <a:r>
              <a:rPr lang="ar-SA" sz="1000" dirty="0"/>
              <a:t>فلس </a:t>
            </a:r>
            <a:r>
              <a:rPr lang="ar-SA" sz="1000" dirty="0" smtClean="0"/>
              <a:t>متراجعا </a:t>
            </a:r>
            <a:r>
              <a:rPr lang="ar-SA" sz="1000" dirty="0"/>
              <a:t>بنسبة </a:t>
            </a:r>
            <a:r>
              <a:rPr lang="ar-SA" sz="1000" dirty="0" smtClean="0"/>
              <a:t>3.5%، ثم جاء </a:t>
            </a:r>
            <a:r>
              <a:rPr lang="ar-SA" sz="1000" dirty="0"/>
              <a:t>سهم</a:t>
            </a:r>
            <a:r>
              <a:rPr lang="ar-KW" sz="1000" dirty="0"/>
              <a:t> </a:t>
            </a:r>
            <a:r>
              <a:rPr lang="ar-SA" sz="1000" dirty="0" smtClean="0"/>
              <a:t>شركة عقارات الكويت بالمركز الثالث </a:t>
            </a:r>
            <a:r>
              <a:rPr lang="ar-SA" sz="1000" dirty="0"/>
              <a:t>بقيمة تداول بلغ</a:t>
            </a:r>
            <a:r>
              <a:rPr lang="ar-KW" sz="1000" dirty="0"/>
              <a:t>ت</a:t>
            </a:r>
            <a:r>
              <a:rPr lang="ar-SA" sz="1000" dirty="0"/>
              <a:t> </a:t>
            </a:r>
            <a:r>
              <a:rPr lang="ar-SA" sz="1000" dirty="0" smtClean="0"/>
              <a:t>2.4 مليون د.ك</a:t>
            </a:r>
            <a:r>
              <a:rPr lang="ar-KW" sz="1000" dirty="0" smtClean="0"/>
              <a:t> </a:t>
            </a:r>
            <a:r>
              <a:rPr lang="ar-SA" sz="1000" dirty="0"/>
              <a:t>لينهي بذلك </a:t>
            </a:r>
            <a:r>
              <a:rPr lang="ar-KW" sz="1000" dirty="0"/>
              <a:t>تداولات الأسبوع </a:t>
            </a:r>
            <a:r>
              <a:rPr lang="ar-SA" sz="1000" dirty="0" smtClean="0"/>
              <a:t>عند </a:t>
            </a:r>
            <a:r>
              <a:rPr lang="ar-SA" sz="1000" dirty="0"/>
              <a:t>سعر </a:t>
            </a:r>
            <a:r>
              <a:rPr lang="ar-SA" sz="1000" dirty="0" smtClean="0"/>
              <a:t>102 </a:t>
            </a:r>
            <a:r>
              <a:rPr lang="ar-SA" sz="1000" dirty="0"/>
              <a:t>فلس متراجعا </a:t>
            </a:r>
            <a:r>
              <a:rPr lang="ar-SA" sz="1000" dirty="0" smtClean="0"/>
              <a:t>بنسبة 3.8%.</a:t>
            </a:r>
            <a:endParaRPr lang="ar-KW" sz="1000" dirty="0" smtClean="0"/>
          </a:p>
          <a:p>
            <a:pPr marL="171450" lvl="2" indent="-171450" algn="justLow" rtl="1">
              <a:buClr>
                <a:prstClr val="black"/>
              </a:buClr>
              <a:buFont typeface="Arial" panose="020B0604020202020204" pitchFamily="34" charset="0"/>
              <a:buChar char="•"/>
              <a:defRPr/>
            </a:pPr>
            <a:endParaRPr lang="ar-KW" sz="1000" dirty="0" smtClean="0"/>
          </a:p>
          <a:p>
            <a:pPr marL="171450" lvl="2" indent="-171450" algn="justLow" rtl="1">
              <a:buClr>
                <a:prstClr val="black"/>
              </a:buClr>
              <a:buFont typeface="Arial" panose="020B0604020202020204" pitchFamily="34" charset="0"/>
              <a:buChar char="•"/>
              <a:defRPr/>
            </a:pPr>
            <a:r>
              <a:rPr lang="ar-KW" sz="1000" dirty="0" smtClean="0"/>
              <a:t>في </a:t>
            </a:r>
            <a:r>
              <a:rPr lang="ar-KW" sz="1000" dirty="0"/>
              <a:t>السوق الرئيسي </a:t>
            </a:r>
            <a:r>
              <a:rPr lang="ar-SA" sz="1000" dirty="0"/>
              <a:t>احتل</a:t>
            </a:r>
            <a:r>
              <a:rPr lang="ar-KW" sz="1000" dirty="0"/>
              <a:t> البنك التجاري </a:t>
            </a:r>
            <a:r>
              <a:rPr lang="ar-SA" sz="1000" dirty="0" smtClean="0"/>
              <a:t>الكويتي </a:t>
            </a:r>
            <a:r>
              <a:rPr lang="ar-KW" sz="1000" dirty="0" smtClean="0"/>
              <a:t>المرتبة </a:t>
            </a:r>
            <a:r>
              <a:rPr lang="ar-KW" sz="1000" dirty="0"/>
              <a:t>الأولى من حيث القيمة الرأسمالية بقيمة </a:t>
            </a:r>
            <a:r>
              <a:rPr lang="ar-SA" sz="1000" dirty="0" smtClean="0"/>
              <a:t>996</a:t>
            </a:r>
            <a:r>
              <a:rPr lang="ar-KW" sz="1000" dirty="0" smtClean="0"/>
              <a:t> </a:t>
            </a:r>
            <a:r>
              <a:rPr lang="ar-KW" sz="1000" dirty="0"/>
              <a:t>مليون د.ك ثم البنك الأهلي </a:t>
            </a:r>
            <a:r>
              <a:rPr lang="ar-KW" sz="1000" dirty="0" smtClean="0"/>
              <a:t>المتحد</a:t>
            </a:r>
            <a:r>
              <a:rPr lang="ar-SA" sz="1000" dirty="0" smtClean="0"/>
              <a:t> الكويتي</a:t>
            </a:r>
            <a:r>
              <a:rPr lang="ar-KW" sz="1000" dirty="0" smtClean="0"/>
              <a:t> </a:t>
            </a:r>
            <a:r>
              <a:rPr lang="ar-KW" sz="1000" dirty="0"/>
              <a:t>بالمرتبة الثانية بقيمة رأسمالية بلغت </a:t>
            </a:r>
            <a:r>
              <a:rPr lang="ar-SA" sz="1000" dirty="0" smtClean="0"/>
              <a:t>615</a:t>
            </a:r>
            <a:r>
              <a:rPr lang="ar-KW" sz="1000" dirty="0" smtClean="0"/>
              <a:t> </a:t>
            </a:r>
            <a:r>
              <a:rPr lang="ar-KW" sz="1000" dirty="0"/>
              <a:t>مليون د.ك ثم </a:t>
            </a:r>
            <a:r>
              <a:rPr lang="ar-SA" sz="1000" dirty="0" smtClean="0"/>
              <a:t>شركة الإتصالات الكويتية </a:t>
            </a:r>
            <a:r>
              <a:rPr lang="ar-KW" sz="1000" dirty="0" smtClean="0"/>
              <a:t>بالمرتبة </a:t>
            </a:r>
            <a:r>
              <a:rPr lang="ar-KW" sz="1000" dirty="0"/>
              <a:t>الثالثة بقيمة رأسمالية بلغت </a:t>
            </a:r>
            <a:r>
              <a:rPr lang="ar-SA" sz="1000" dirty="0" smtClean="0"/>
              <a:t>425</a:t>
            </a:r>
            <a:r>
              <a:rPr lang="ar-KW" sz="1000" dirty="0" smtClean="0"/>
              <a:t> </a:t>
            </a:r>
            <a:r>
              <a:rPr lang="ar-KW" sz="1000" dirty="0"/>
              <a:t>مليون د.ك .</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3942846590"/>
              </p:ext>
            </p:extLst>
          </p:nvPr>
        </p:nvGraphicFramePr>
        <p:xfrm>
          <a:off x="166688" y="1150938"/>
          <a:ext cx="6600825" cy="2314575"/>
        </p:xfrm>
        <a:graphic>
          <a:graphicData uri="http://schemas.openxmlformats.org/presentationml/2006/ole">
            <mc:AlternateContent xmlns:mc="http://schemas.openxmlformats.org/markup-compatibility/2006">
              <mc:Choice xmlns:v="urn:schemas-microsoft-com:vml" Requires="v">
                <p:oleObj spid="_x0000_s134591" name="Worksheet" r:id="rId5" imgW="6600900" imgH="2314747" progId="Excel.Sheet.12">
                  <p:link updateAutomatic="1"/>
                </p:oleObj>
              </mc:Choice>
              <mc:Fallback>
                <p:oleObj name="Worksheet" r:id="rId5" imgW="6600900" imgH="2314747" progId="Excel.Sheet.12">
                  <p:link updateAutomatic="1"/>
                  <p:pic>
                    <p:nvPicPr>
                      <p:cNvPr id="0" name=""/>
                      <p:cNvPicPr/>
                      <p:nvPr/>
                    </p:nvPicPr>
                    <p:blipFill>
                      <a:blip r:embed="rId6"/>
                      <a:stretch>
                        <a:fillRect/>
                      </a:stretch>
                    </p:blipFill>
                    <p:spPr>
                      <a:xfrm>
                        <a:off x="166688" y="1150938"/>
                        <a:ext cx="6600825"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80226199"/>
              </p:ext>
            </p:extLst>
          </p:nvPr>
        </p:nvGraphicFramePr>
        <p:xfrm>
          <a:off x="152400" y="4469011"/>
          <a:ext cx="4029986" cy="3000375"/>
        </p:xfrm>
        <a:graphic>
          <a:graphicData uri="http://schemas.openxmlformats.org/presentationml/2006/ole">
            <mc:AlternateContent xmlns:mc="http://schemas.openxmlformats.org/markup-compatibility/2006">
              <mc:Choice xmlns:v="urn:schemas-microsoft-com:vml" Requires="v">
                <p:oleObj spid="_x0000_s134592" name="Worksheet" r:id="rId7" imgW="4371900" imgH="3000088" progId="Excel.Sheet.12">
                  <p:link updateAutomatic="1"/>
                </p:oleObj>
              </mc:Choice>
              <mc:Fallback>
                <p:oleObj name="Worksheet" r:id="rId7" imgW="4371900" imgH="3000088" progId="Excel.Sheet.12">
                  <p:link updateAutomatic="1"/>
                  <p:pic>
                    <p:nvPicPr>
                      <p:cNvPr id="0" name=""/>
                      <p:cNvPicPr/>
                      <p:nvPr/>
                    </p:nvPicPr>
                    <p:blipFill>
                      <a:blip r:embed="rId8"/>
                      <a:stretch>
                        <a:fillRect/>
                      </a:stretch>
                    </p:blipFill>
                    <p:spPr>
                      <a:xfrm>
                        <a:off x="152400" y="4469011"/>
                        <a:ext cx="4029986" cy="3000375"/>
                      </a:xfrm>
                      <a:prstGeom prst="rect">
                        <a:avLst/>
                      </a:prstGeom>
                    </p:spPr>
                  </p:pic>
                </p:oleObj>
              </mc:Fallback>
            </mc:AlternateContent>
          </a:graphicData>
        </a:graphic>
      </p:graphicFrame>
    </p:spTree>
    <p:extLst>
      <p:ext uri="{BB962C8B-B14F-4D97-AF65-F5344CB8AC3E}">
        <p14:creationId xmlns:p14="http://schemas.microsoft.com/office/powerpoint/2010/main" val="2127186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smtClean="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012721492"/>
              </p:ext>
            </p:extLst>
          </p:nvPr>
        </p:nvGraphicFramePr>
        <p:xfrm>
          <a:off x="166688" y="3590925"/>
          <a:ext cx="6572250" cy="2314575"/>
        </p:xfrm>
        <a:graphic>
          <a:graphicData uri="http://schemas.openxmlformats.org/presentationml/2006/ole">
            <mc:AlternateContent xmlns:mc="http://schemas.openxmlformats.org/markup-compatibility/2006">
              <mc:Choice xmlns:v="urn:schemas-microsoft-com:vml" Requires="v">
                <p:oleObj spid="_x0000_s137368" name="Worksheet" r:id="rId5" imgW="6572315" imgH="2314747" progId="Excel.Sheet.12">
                  <p:link updateAutomatic="1"/>
                </p:oleObj>
              </mc:Choice>
              <mc:Fallback>
                <p:oleObj name="Worksheet" r:id="rId5" imgW="6572315" imgH="2314747" progId="Excel.Sheet.12">
                  <p:link updateAutomatic="1"/>
                  <p:pic>
                    <p:nvPicPr>
                      <p:cNvPr id="0" name=""/>
                      <p:cNvPicPr/>
                      <p:nvPr/>
                    </p:nvPicPr>
                    <p:blipFill>
                      <a:blip r:embed="rId6"/>
                      <a:stretch>
                        <a:fillRect/>
                      </a:stretch>
                    </p:blipFill>
                    <p:spPr>
                      <a:xfrm>
                        <a:off x="166688" y="3590925"/>
                        <a:ext cx="6572250"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892254871"/>
              </p:ext>
            </p:extLst>
          </p:nvPr>
        </p:nvGraphicFramePr>
        <p:xfrm>
          <a:off x="185737" y="1212410"/>
          <a:ext cx="6543675" cy="2314575"/>
        </p:xfrm>
        <a:graphic>
          <a:graphicData uri="http://schemas.openxmlformats.org/presentationml/2006/ole">
            <mc:AlternateContent xmlns:mc="http://schemas.openxmlformats.org/markup-compatibility/2006">
              <mc:Choice xmlns:v="urn:schemas-microsoft-com:vml" Requires="v">
                <p:oleObj spid="_x0000_s137369" name="Worksheet" r:id="rId7" imgW="6543729" imgH="2314747" progId="Excel.Sheet.12">
                  <p:link updateAutomatic="1"/>
                </p:oleObj>
              </mc:Choice>
              <mc:Fallback>
                <p:oleObj name="Worksheet" r:id="rId7" imgW="6543729" imgH="2314747" progId="Excel.Sheet.12">
                  <p:link updateAutomatic="1"/>
                  <p:pic>
                    <p:nvPicPr>
                      <p:cNvPr id="0" name=""/>
                      <p:cNvPicPr/>
                      <p:nvPr/>
                    </p:nvPicPr>
                    <p:blipFill>
                      <a:blip r:embed="rId8"/>
                      <a:stretch>
                        <a:fillRect/>
                      </a:stretch>
                    </p:blipFill>
                    <p:spPr>
                      <a:xfrm>
                        <a:off x="185737" y="1212410"/>
                        <a:ext cx="6543675"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93037055"/>
              </p:ext>
            </p:extLst>
          </p:nvPr>
        </p:nvGraphicFramePr>
        <p:xfrm>
          <a:off x="153891" y="6030846"/>
          <a:ext cx="6581775" cy="2314575"/>
        </p:xfrm>
        <a:graphic>
          <a:graphicData uri="http://schemas.openxmlformats.org/presentationml/2006/ole">
            <mc:AlternateContent xmlns:mc="http://schemas.openxmlformats.org/markup-compatibility/2006">
              <mc:Choice xmlns:v="urn:schemas-microsoft-com:vml" Requires="v">
                <p:oleObj spid="_x0000_s137370" name="Worksheet" r:id="rId9" imgW="6581614" imgH="2314747" progId="Excel.Sheet.12">
                  <p:link updateAutomatic="1"/>
                </p:oleObj>
              </mc:Choice>
              <mc:Fallback>
                <p:oleObj name="Worksheet" r:id="rId9" imgW="6581614" imgH="2314747" progId="Excel.Sheet.12">
                  <p:link updateAutomatic="1"/>
                  <p:pic>
                    <p:nvPicPr>
                      <p:cNvPr id="0" name=""/>
                      <p:cNvPicPr/>
                      <p:nvPr/>
                    </p:nvPicPr>
                    <p:blipFill>
                      <a:blip r:embed="rId10"/>
                      <a:stretch>
                        <a:fillRect/>
                      </a:stretch>
                    </p:blipFill>
                    <p:spPr>
                      <a:xfrm>
                        <a:off x="153891" y="6030846"/>
                        <a:ext cx="6581775" cy="2314575"/>
                      </a:xfrm>
                      <a:prstGeom prst="rect">
                        <a:avLst/>
                      </a:prstGeom>
                    </p:spPr>
                  </p:pic>
                </p:oleObj>
              </mc:Fallback>
            </mc:AlternateContent>
          </a:graphicData>
        </a:graphic>
      </p:graphicFrame>
    </p:spTree>
    <p:extLst>
      <p:ext uri="{BB962C8B-B14F-4D97-AF65-F5344CB8AC3E}">
        <p14:creationId xmlns:p14="http://schemas.microsoft.com/office/powerpoint/2010/main" val="59028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smtClean="0">
                <a:solidFill>
                  <a:schemeClr val="bg1"/>
                </a:solidFill>
                <a:cs typeface="Arial" pitchFamily="34" charset="0"/>
              </a:rPr>
              <a:t>تلفون:6666 2226 965+ </a:t>
            </a:r>
          </a:p>
          <a:p>
            <a:pPr algn="r">
              <a:buFont typeface="Arial" pitchFamily="34" charset="0"/>
              <a:buNone/>
              <a:defRPr/>
            </a:pPr>
            <a:r>
              <a:rPr lang="ar-KW" sz="646" b="1" dirty="0" smtClean="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a:t>
            </a:r>
            <a:r>
              <a:rPr lang="ar-SA" dirty="0" smtClean="0">
                <a:solidFill>
                  <a:schemeClr val="bg1"/>
                </a:solidFill>
                <a:latin typeface="+mj-lt"/>
              </a:rPr>
              <a:t>الخاصة. </a:t>
            </a:r>
            <a:r>
              <a:rPr lang="ar-SA" dirty="0">
                <a:solidFill>
                  <a:schemeClr val="bg1"/>
                </a:solidFill>
                <a:latin typeface="+mj-lt"/>
              </a:rPr>
              <a:t>وقد تم إعداد التقرير فقط للغرض المنصوص عليه و لا ينبغي الاعتماد </a:t>
            </a:r>
            <a:r>
              <a:rPr lang="ar-SA" dirty="0" smtClean="0">
                <a:solidFill>
                  <a:schemeClr val="bg1"/>
                </a:solidFill>
                <a:latin typeface="+mj-lt"/>
              </a:rPr>
              <a:t>عليه </a:t>
            </a:r>
            <a:r>
              <a:rPr lang="ar-SA" dirty="0">
                <a:solidFill>
                  <a:schemeClr val="bg1"/>
                </a:solidFill>
                <a:latin typeface="+mj-lt"/>
              </a:rPr>
              <a:t>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a:t>
            </a:r>
            <a:r>
              <a:rPr lang="ar-SA" dirty="0" smtClean="0">
                <a:solidFill>
                  <a:schemeClr val="bg1"/>
                </a:solidFill>
                <a:latin typeface="+mj-lt"/>
              </a:rPr>
              <a:t>فقط. </a:t>
            </a:r>
            <a:r>
              <a:rPr lang="ar-SA" dirty="0">
                <a:solidFill>
                  <a:schemeClr val="bg1"/>
                </a:solidFill>
                <a:latin typeface="+mj-lt"/>
              </a:rPr>
              <a:t>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smtClean="0">
                <a:solidFill>
                  <a:schemeClr val="bg1"/>
                </a:solidFill>
                <a:latin typeface="+mj-lt"/>
              </a:rPr>
              <a:t>ال</a:t>
            </a:r>
            <a:r>
              <a:rPr lang="ar-SA" dirty="0" smtClean="0">
                <a:solidFill>
                  <a:schemeClr val="bg1"/>
                </a:solidFill>
                <a:latin typeface="+mj-lt"/>
              </a:rPr>
              <a:t>مصادر </a:t>
            </a:r>
            <a:r>
              <a:rPr lang="ar-SA" dirty="0">
                <a:solidFill>
                  <a:schemeClr val="bg1"/>
                </a:solidFill>
                <a:latin typeface="+mj-lt"/>
              </a:rPr>
              <a:t>التي تعتقد الشركة بأنها موثوق بها، </a:t>
            </a:r>
            <a:r>
              <a:rPr lang="ar-SA" dirty="0" smtClean="0">
                <a:solidFill>
                  <a:schemeClr val="bg1"/>
                </a:solidFill>
                <a:latin typeface="+mj-lt"/>
              </a:rPr>
              <a:t>نحن </a:t>
            </a:r>
            <a:r>
              <a:rPr lang="ar-SA" dirty="0">
                <a:solidFill>
                  <a:schemeClr val="bg1"/>
                </a:solidFill>
                <a:latin typeface="+mj-lt"/>
              </a:rPr>
              <a:t>لم نقم بالتحقق منها بشكل مستقل سواء كانت دقيقة </a:t>
            </a:r>
            <a:r>
              <a:rPr lang="ar-SA" dirty="0" smtClean="0">
                <a:solidFill>
                  <a:schemeClr val="bg1"/>
                </a:solidFill>
                <a:latin typeface="+mj-lt"/>
              </a:rPr>
              <a:t>أوغير </a:t>
            </a:r>
            <a:r>
              <a:rPr lang="ar-SA" dirty="0">
                <a:solidFill>
                  <a:schemeClr val="bg1"/>
                </a:solidFill>
                <a:latin typeface="+mj-lt"/>
              </a:rPr>
              <a:t>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a:t>
            </a:r>
            <a:r>
              <a:rPr lang="ar-SA" sz="646" b="1" dirty="0" smtClean="0">
                <a:solidFill>
                  <a:schemeClr val="bg1"/>
                </a:solidFill>
                <a:cs typeface="Arial" pitchFamily="34" charset="0"/>
              </a:rPr>
              <a:t>الخليجية</a:t>
            </a:r>
            <a:endParaRPr lang="en-US" sz="646" b="1" dirty="0" smtClean="0">
              <a:solidFill>
                <a:schemeClr val="bg1"/>
              </a:solidFill>
              <a:cs typeface="Arial" pitchFamily="34" charset="0"/>
            </a:endParaRPr>
          </a:p>
          <a:p>
            <a:pPr algn="r">
              <a:buFont typeface="Arial" pitchFamily="34" charset="0"/>
              <a:buNone/>
              <a:defRPr/>
            </a:pPr>
            <a:r>
              <a:rPr lang="ar-KW" sz="646" b="1" dirty="0" smtClean="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098"/>
            <a:ext cx="2430390" cy="898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0448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17213</TotalTime>
  <Words>1097</Words>
  <Application>Microsoft Office PowerPoint</Application>
  <PresentationFormat>On-screen Show (4:3)</PresentationFormat>
  <Paragraphs>69</Paragraphs>
  <Slides>7</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11</vt:i4>
      </vt:variant>
      <vt:variant>
        <vt:lpstr>Slide Titles</vt:lpstr>
      </vt:variant>
      <vt:variant>
        <vt:i4>7</vt:i4>
      </vt:variant>
    </vt:vector>
  </HeadingPairs>
  <TitlesOfParts>
    <vt:vector size="24" baseType="lpstr">
      <vt:lpstr>Arial</vt:lpstr>
      <vt:lpstr>Calibri</vt:lpstr>
      <vt:lpstr>Calibri Light</vt:lpstr>
      <vt:lpstr>Times New Roman</vt:lpstr>
      <vt:lpstr>Wingdings</vt:lpstr>
      <vt:lpstr>Office Theme</vt:lpstr>
      <vt:lpstr>file:///\\nicfps\laid$\Researches%20&amp;%20Studies\Work%20Files\Periodic%20Reports\Boursa%20Kuwait\Weekly\2020\Master%20Model%20for%20weekly%20(wealth%20management)v.1%20-%20Copy.xlsx!Indcies%20!R2C2:R7C9</vt:lpstr>
      <vt:lpstr>file:///\\nicfps\laid$\Researches%20&amp;%20Studies\Work%20Files\Periodic%20Reports\Boursa%20Kuwait\Weekly\2020\Master%20Model%20for%20weekly%20(wealth%20management)v.1%20-%20Copy.xlsx!sector%20indices%20%20!%5bMaster%20Model%20for%20weekly%20(wealth%20management)v.1%20-%20Copy.xlsx%5dsector%20indices%20%20%20Chart%201</vt:lpstr>
      <vt:lpstr>file:///\\nicfps\laid$\Researches%20&amp;%20Studies\Work%20Files\Periodic%20Reports\Boursa%20Kuwait\Weekly\2020\Master%20Model%20for%20weekly%20(wealth%20management)v.1%20-%20Copy.xlsx!sector%20indices%20%20!%5bMaster%20Model%20for%20weekly%20(wealth%20management)v.1%20-%20Copy.xlsx%5dsector%20indices%20%20%20Chart%202</vt:lpstr>
      <vt:lpstr>file:///\\nicfps\laid$\Researches%20&amp;%20Studies\Work%20Files\Periodic%20Reports\Boursa%20Kuwait\Weekly\2020\Master%20Model%20for%20weekly%20(wealth%20management)v.1%20-%20Copy.xlsx!sector%20indices%20%20!R2C24:R17C28</vt:lpstr>
      <vt:lpstr>file:///\\nicfps\laid$\Researches%20&amp;%20Studies\Work%20Files\Periodic%20Reports\Boursa%20Kuwait\Weekly\2020\Master%20Model%20for%20weekly%20(wealth%20management)v.1%20-%20Copy.xlsx!Companies%20(P%20Market)!R3C2:R25C9</vt:lpstr>
      <vt:lpstr>file:///\\nicfps\laid$\Researches%20&amp;%20Studies\Work%20Files\Periodic%20Reports\Boursa%20Kuwait\Weekly\2020\Master%20Model%20for%20weekly%20(wealth%20management)v.1%20-%20Copy.xlsx!(P%20Market)%20chart!%5bMaster%20Model%20for%20weekly%20(wealth%20management)v.1%20-%20Copy.xlsx%5d(P%20Market)%20chart%20Chart%202</vt:lpstr>
      <vt:lpstr>file:///\\nicfps\laid$\Researches%20&amp;%20Studies\Work%20Files\Periodic%20Reports\Boursa%20Kuwait\Weekly\2020\Master%20Model%20for%20weekly%20(wealth%20management)v.1%20-%20Copy.xlsx!companies%20(Main%20Market&amp;%20chart)!R3C22:R15C29</vt:lpstr>
      <vt:lpstr>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vt:lpstr>
      <vt:lpstr>file:///\\nicfps\laid$\Researches%20&amp;%20Studies\Work%20Files\Periodic%20Reports\Boursa%20Kuwait\Weekly\2020\Master%20Model%20for%20weekly%20(wealth%20management)v.1%20-%20Copy.xlsx!companies%20(Main%20Market&amp;%20chart)!R3C12:R15C19</vt:lpstr>
      <vt:lpstr>file:///\\nicfps\laid$\Researches%20&amp;%20Studies\Work%20Files\Periodic%20Reports\Boursa%20Kuwait\Weekly\2020\Master%20Model%20for%20weekly%20(wealth%20management)v.1%20-%20Copy.xlsx!companies%20(Main%20Market&amp;%20chart)!R3C2:R15C9</vt:lpstr>
      <vt:lpstr>file:///\\nicfps\laid$\Researches%20&amp;%20Studies\Work%20Files\Periodic%20Reports\Boursa%20Kuwait\Weekly\2020\Master%20Model%20for%20weekly%20(wealth%20management)v.1%20-%20Copy.xlsx!companies%20(Main%20Market&amp;%20chart)!R3C32:R15C39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3543</cp:revision>
  <cp:lastPrinted>2019-01-10T11:21:43Z</cp:lastPrinted>
  <dcterms:created xsi:type="dcterms:W3CDTF">2015-01-14T07:25:06Z</dcterms:created>
  <dcterms:modified xsi:type="dcterms:W3CDTF">2020-10-22T13:11:11Z</dcterms:modified>
</cp:coreProperties>
</file>