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512"/>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10/22/2020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10/22/2020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10/22/2020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10/22/2020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2020/10/22</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401" y="2916923"/>
            <a:ext cx="6591300" cy="6103274"/>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u="sng" dirty="0" smtClean="0">
                <a:solidFill>
                  <a:srgbClr val="2C2F34"/>
                </a:solidFill>
                <a:latin typeface="Calibri" panose="020F0502020204030204" pitchFamily="34" charset="0"/>
                <a:ea typeface="Calibri" panose="020F0502020204030204" pitchFamily="34" charset="0"/>
                <a:cs typeface="Calibri" panose="020F0502020204030204" pitchFamily="34" charset="0"/>
              </a:rPr>
              <a:t>أداء </a:t>
            </a: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الثاني والعشرون </a:t>
            </a:r>
            <a:r>
              <a:rPr lang="ar-KW" sz="1100" dirty="0">
                <a:latin typeface="Calibri" panose="020F0502020204030204" pitchFamily="34" charset="0"/>
                <a:ea typeface="Calibri" panose="020F0502020204030204" pitchFamily="34" charset="0"/>
                <a:cs typeface="Calibri" panose="020F0502020204030204" pitchFamily="34" charset="0"/>
              </a:rPr>
              <a:t>من أكتوبر</a:t>
            </a:r>
            <a:r>
              <a:rPr lang="ar-SA" sz="1100" dirty="0">
                <a:latin typeface="Calibri" panose="020F0502020204030204" pitchFamily="34" charset="0"/>
                <a:ea typeface="Calibri" panose="020F0502020204030204" pitchFamily="34" charset="0"/>
                <a:cs typeface="Calibri" panose="020F0502020204030204" pitchFamily="34" charset="0"/>
              </a:rPr>
              <a:t> على تراجع جماعي في أداء مؤشراتها مقارنة مع اقفال الأسبوع الماضي، حيث تراجع مؤشر السوق العام بنسبة 2%، ومؤشر السوق الأول بنسبة 2.3%، ومؤشر السوق الرئيسي بنسبة 1.3%. كما تراجع المعدل اليومي لقيمة الأسهم المتداولة بنسبة 11.6% إلى 55.7 مليون د.ك خلال الأسبوع بالمقارنة مع 63 مليون د.ك للأسبوع الماضي، وكذلك المعدل اليومي لكمية الأسهم المتداولة بنسبة 30.6% إلي 278 مليون سهم بالمقارنة مع 400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شهدت مؤشرات البورصة تباينا ملحوظا خلال جلسات الأسبوع الخمسة، حيث أقفلت ثلاث جلسات على خسائر واضحة، وذلك على أثر استمرار عمليات الضغوط البيعية وجني الأرباح التي طالت شريحة واسعة من أسهم السوق الأول وكذلك السوق الرئيسي، وهو ما دفع العديد من هذه الأسهم إلى تسجيل خسائر سوقية لافتة، كما أن تناقل بعض الأخبار عن امكانية تأجيل أقساط القروض المستحقة لدى البنوك لمدة ستة أشهر اضافية، عمًق من خسائر البنوك على وجه التحديد وسط زخم بيعي كبير طال أغلب أسهم البنوك، خلال جلستي التداول الأولى والثانية، مما جعل مؤشر السوق العام يتراجع حتى مستوى 5,570 نقطة، لكن السوق نجح في استعادة زخمه الشرائي مرة أخرى مع نهاية جلسة منتصف الأسبوع والجلسة التي تلتها،كما طال هذا الزخم الشرائي عددا كبيرا من أسهم السوق الرئيسي، مما جعل كافة مؤشر</a:t>
            </a:r>
            <a:r>
              <a:rPr lang="ar-KW" sz="1100" dirty="0">
                <a:latin typeface="Calibri" panose="020F0502020204030204" pitchFamily="34" charset="0"/>
                <a:ea typeface="Calibri" panose="020F0502020204030204" pitchFamily="34" charset="0"/>
                <a:cs typeface="Calibri" panose="020F0502020204030204" pitchFamily="34" charset="0"/>
              </a:rPr>
              <a:t>ات</a:t>
            </a:r>
            <a:r>
              <a:rPr lang="ar-SA" sz="1100" dirty="0">
                <a:latin typeface="Calibri" panose="020F0502020204030204" pitchFamily="34" charset="0"/>
                <a:ea typeface="Calibri" panose="020F0502020204030204" pitchFamily="34" charset="0"/>
                <a:cs typeface="Calibri" panose="020F0502020204030204" pitchFamily="34" charset="0"/>
              </a:rPr>
              <a:t> السوق تقلص من خسائرها بشكل ملحوظ خلال هذين الجلستين، لكن استمرار الضغوط البيعية  خلال الجلسة الاخيرة زاد من حدة الخسائر.</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الجدير بالذكر أن أنظار الأوساط الإستثمارية تترقب البيانات الفصلية للشركات المدرجة بشكل عام وقطاع البنوك بشكل خاص، والتي من المتوقع أن تبدأ في الصدور خلال الأسبوع المقبل، وهو ما يُعد أحد العوامل التي سوف يكون لها تأثيرا واضحا على مسار الجلسات القادمة.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b="1" u="sng" dirty="0" smtClean="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endParaRPr lang="en-US" sz="1050" b="1" u="sng" dirty="0" smtClean="0">
              <a:latin typeface="Calibri" panose="020F0502020204030204" pitchFamily="34" charset="0"/>
              <a:ea typeface="Calibri" panose="020F0502020204030204" pitchFamily="34" charset="0"/>
              <a:cs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أعلنت شركة أجيليتي للمخازن العمومية عن فوز احدى شركاتها التابعة بحق امتياز حصري لتقديم خدمات الركاب في مطار بغداد الدولي، لمدة تسع سنوات، كما توقعت الشركة أن تكون الإيرادات السنوية نحو 2 مليون دولار أمريكي.</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سوف يجتمع مجلس إدارة شركة مجموعة أُسُس القابضة يوم الخميس الموافق 22 من الشهر الجاري لمناقشة البيانات المالية المرحلية عن فترة التسعة أشهر المنتهية في 30 سبتمبر 2020.</a:t>
            </a:r>
            <a:endParaRPr lang="en-US" sz="105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050" b="1" u="sng" dirty="0" smtClean="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67388" y="2732257"/>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206048501"/>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591" name="Worksheet" r:id="rId5" imgW="4991143" imgH="1371715" progId="Excel.Sheet.12">
                  <p:link updateAutomatic="1"/>
                </p:oleObj>
              </mc:Choice>
              <mc:Fallback>
                <p:oleObj name="Worksheet" r:id="rId5" imgW="4991143" imgH="1371715"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491571" y="2565400"/>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2020/10/22</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2396810"/>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افصاحات الشركات</a:t>
            </a:r>
            <a:endParaRPr lang="en-US" sz="1100" b="1" u="sng" dirty="0" smtClean="0">
              <a:latin typeface="Calibri" panose="020F0502020204030204" pitchFamily="34" charset="0"/>
              <a:ea typeface="Calibri" panose="020F0502020204030204" pitchFamily="34" charset="0"/>
              <a:cs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أعلن البنك الأهلي المتحد – الكويت- عن توزيع الأرباح الدورية الثامنة العائدة للصكوك الدائمة لشركة الأهلي المتحد للصكوك المحدودة، وذلك عن الفترة الممتدة من 26/04/2020 إلى 25/10/2020، هذا وقد بلغت الأرباح الإجمالية 5.5 مليون دولار أمريكي بمعدل 5.5% سنويا.</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smtClean="0">
                <a:latin typeface="Calibri" panose="020F0502020204030204" pitchFamily="34" charset="0"/>
                <a:ea typeface="Calibri" panose="020F0502020204030204" pitchFamily="34" charset="0"/>
                <a:cs typeface="Calibri" panose="020F0502020204030204" pitchFamily="34" charset="0"/>
              </a:rPr>
              <a:t>شهد سعر خام برنت صعودا نسبيا خلال الأسبوع ، حيث استعاد خام برنت مستوى 42 دولار  أمريكي مرة أخرى خلال تداولات الأسبوع، يأتي هذا الصعود مع اقتراب إعصار دلتا من خليج المكسيك، رغم استمرار المخاوف بشأن الطلب و ارتفاع مخزونات النفط الأمريكية للمرة الأولى في أربعة أسابيع بمقدار 500 ألف برميل.</a:t>
            </a:r>
            <a:endParaRPr lang="en-US" sz="1050" dirty="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أغلب </a:t>
            </a:r>
            <a:r>
              <a:rPr lang="ar-KW" sz="1000" dirty="0" smtClean="0"/>
              <a:t>مؤشرات</a:t>
            </a:r>
            <a:r>
              <a:rPr lang="ar-SA" sz="1000" dirty="0" smtClean="0"/>
              <a:t> </a:t>
            </a:r>
            <a:r>
              <a:rPr lang="ar-SA" sz="1000" dirty="0"/>
              <a:t>قطاعات السوق </a:t>
            </a:r>
            <a:r>
              <a:rPr lang="ar-KW" sz="1000" dirty="0"/>
              <a:t>على </a:t>
            </a:r>
            <a:r>
              <a:rPr lang="ar-SA" sz="1000" dirty="0" smtClean="0"/>
              <a:t>تباين</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 المنافع الرابحين بنسبة 1.2%، تلاه قطاع السلع الإستهلاكية بنسبة 0.04%، في حين جاء قطاع</a:t>
            </a:r>
            <a:r>
              <a:rPr lang="ar-KW" sz="1000" dirty="0" smtClean="0"/>
              <a:t> </a:t>
            </a:r>
            <a:r>
              <a:rPr lang="ar-SA" sz="1000" dirty="0" smtClean="0"/>
              <a:t>العقار على رأس الخاسرين بنسبة 3.9%، تلاه قطاع التكنولوجيا بنسبة 2%.</a:t>
            </a: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الإتصالات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62</a:t>
            </a:r>
            <a:r>
              <a:rPr lang="ar-KW" sz="1000" dirty="0" smtClean="0"/>
              <a:t>%</a:t>
            </a:r>
            <a:r>
              <a:rPr lang="ar-SA" sz="1000" dirty="0" smtClean="0"/>
              <a:t>، 10.9% 8.2%</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a:t>
            </a:r>
            <a:r>
              <a:rPr lang="ar-SA" sz="1000" dirty="0"/>
              <a:t>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34</a:t>
            </a:r>
            <a:r>
              <a:rPr lang="ar-KW" sz="1000" dirty="0" smtClean="0"/>
              <a:t>%</a:t>
            </a:r>
            <a:r>
              <a:rPr lang="ar-SA" sz="1000" dirty="0" smtClean="0"/>
              <a:t>،</a:t>
            </a:r>
            <a:r>
              <a:rPr lang="ar-KW" sz="1000" dirty="0" smtClean="0"/>
              <a:t> </a:t>
            </a:r>
            <a:r>
              <a:rPr lang="ar-SA" sz="1000" dirty="0" smtClean="0"/>
              <a:t>28.4</a:t>
            </a:r>
            <a:r>
              <a:rPr lang="ar-KW" sz="1000" dirty="0" smtClean="0"/>
              <a:t>%و</a:t>
            </a:r>
            <a:r>
              <a:rPr lang="ar-SA" sz="1000" dirty="0" smtClean="0"/>
              <a:t> 17.1%</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518820715"/>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697" name="Worksheet" r:id="rId5" imgW="4572000" imgH="2743085" progId="Excel.Sheet.12">
                  <p:link updateAutomatic="1"/>
                </p:oleObj>
              </mc:Choice>
              <mc:Fallback>
                <p:oleObj name="Worksheet" r:id="rId5" imgW="4572000" imgH="2743085"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77795125"/>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698" name="Worksheet" r:id="rId7" imgW="4572000" imgH="2743085" progId="Excel.Sheet.12">
                  <p:link updateAutomatic="1"/>
                </p:oleObj>
              </mc:Choice>
              <mc:Fallback>
                <p:oleObj name="Worksheet" r:id="rId7" imgW="4572000" imgH="2743085"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18534217"/>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699" name="Worksheet" r:id="rId9" imgW="4410129" imgH="3067177" progId="Excel.Sheet.12">
                  <p:link updateAutomatic="1"/>
                </p:oleObj>
              </mc:Choice>
              <mc:Fallback>
                <p:oleObj name="Worksheet" r:id="rId9" imgW="4410129" imgH="3067177"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61.8</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689 فلس متراجعا بنسبة </a:t>
            </a:r>
            <a:r>
              <a:rPr lang="en-US" sz="1000" dirty="0" smtClean="0"/>
              <a:t>2.7</a:t>
            </a:r>
            <a:r>
              <a:rPr lang="ar-SA" sz="1000" dirty="0" smtClean="0"/>
              <a:t>%</a:t>
            </a:r>
            <a:r>
              <a:rPr lang="ar-KW" sz="1000" dirty="0" smtClean="0"/>
              <a:t>،</a:t>
            </a:r>
            <a:r>
              <a:rPr lang="ar-SA" sz="1000" dirty="0" smtClean="0"/>
              <a:t> وجاء بنك الكويت الوطني بالمركز الثاني </a:t>
            </a:r>
            <a:r>
              <a:rPr lang="ar-SA" sz="1000" dirty="0"/>
              <a:t>بقيمة تداول بلغ</a:t>
            </a:r>
            <a:r>
              <a:rPr lang="ar-KW" sz="1000" dirty="0"/>
              <a:t>ت</a:t>
            </a:r>
            <a:r>
              <a:rPr lang="ar-SA" sz="1000" dirty="0"/>
              <a:t> </a:t>
            </a:r>
            <a:r>
              <a:rPr lang="ar-SA" sz="1000" dirty="0" smtClean="0"/>
              <a:t>47.9</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877 فلس متراجعا بنسبة 1.5%، </a:t>
            </a:r>
            <a:r>
              <a:rPr lang="ar-KW" sz="1000" dirty="0" smtClean="0"/>
              <a:t>ثم </a:t>
            </a:r>
            <a:r>
              <a:rPr lang="ar-SA" sz="1000" dirty="0"/>
              <a:t>جاء </a:t>
            </a:r>
            <a:r>
              <a:rPr lang="ar-SA" sz="1000" dirty="0" smtClean="0"/>
              <a:t>سهم</a:t>
            </a:r>
            <a:r>
              <a:rPr lang="ar-KW" sz="1000" dirty="0" smtClean="0"/>
              <a:t> </a:t>
            </a:r>
            <a:r>
              <a:rPr lang="ar-SA" sz="1000" dirty="0" smtClean="0"/>
              <a:t>شركة </a:t>
            </a:r>
            <a:r>
              <a:rPr lang="ar-KW" sz="1000" dirty="0" smtClean="0"/>
              <a:t>الا</a:t>
            </a:r>
            <a:r>
              <a:rPr lang="ar-SA" sz="1000" dirty="0" smtClean="0"/>
              <a:t>تصالات المتنقلة بالمركز </a:t>
            </a:r>
            <a:r>
              <a:rPr lang="ar-KW" sz="1000" dirty="0"/>
              <a:t>الثالث</a:t>
            </a:r>
            <a:r>
              <a:rPr lang="ar-SA" sz="1000" dirty="0"/>
              <a:t> بقيمة تداول </a:t>
            </a:r>
            <a:r>
              <a:rPr lang="ar-SA" sz="1000" dirty="0" smtClean="0"/>
              <a:t>بلغت 20.5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611 فلس</a:t>
            </a:r>
            <a:r>
              <a:rPr lang="ar-SA" sz="1000" dirty="0"/>
              <a:t> </a:t>
            </a:r>
            <a:r>
              <a:rPr lang="ar-SA" sz="1000" dirty="0" smtClean="0"/>
              <a:t>متراجعا بنسبة 0.8%.</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6,007</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5,287</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2,643</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823359468"/>
              </p:ext>
            </p:extLst>
          </p:nvPr>
        </p:nvGraphicFramePr>
        <p:xfrm>
          <a:off x="152400" y="1143000"/>
          <a:ext cx="6657975" cy="4029075"/>
        </p:xfrm>
        <a:graphic>
          <a:graphicData uri="http://schemas.openxmlformats.org/presentationml/2006/ole">
            <mc:AlternateContent xmlns:mc="http://schemas.openxmlformats.org/markup-compatibility/2006">
              <mc:Choice xmlns:v="urn:schemas-microsoft-com:vml" Requires="v">
                <p:oleObj spid="_x0000_s136312" name="Worksheet" r:id="rId5" imgW="6658126" imgH="4029075" progId="Excel.Sheet.12">
                  <p:link updateAutomatic="1"/>
                </p:oleObj>
              </mc:Choice>
              <mc:Fallback>
                <p:oleObj name="Worksheet" r:id="rId5" imgW="6658126" imgH="4029075" progId="Excel.Sheet.12">
                  <p:link updateAutomatic="1"/>
                  <p:pic>
                    <p:nvPicPr>
                      <p:cNvPr id="0" name=""/>
                      <p:cNvPicPr/>
                      <p:nvPr/>
                    </p:nvPicPr>
                    <p:blipFill>
                      <a:blip r:embed="rId6"/>
                      <a:stretch>
                        <a:fillRect/>
                      </a:stretch>
                    </p:blipFill>
                    <p:spPr>
                      <a:xfrm>
                        <a:off x="152400" y="1143000"/>
                        <a:ext cx="6657975" cy="402907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79161784"/>
              </p:ext>
            </p:extLst>
          </p:nvPr>
        </p:nvGraphicFramePr>
        <p:xfrm>
          <a:off x="95251" y="5462332"/>
          <a:ext cx="4248150" cy="2903537"/>
        </p:xfrm>
        <a:graphic>
          <a:graphicData uri="http://schemas.openxmlformats.org/presentationml/2006/ole">
            <mc:AlternateContent xmlns:mc="http://schemas.openxmlformats.org/markup-compatibility/2006">
              <mc:Choice xmlns:v="urn:schemas-microsoft-com:vml" Requires="v">
                <p:oleObj spid="_x0000_s136313" name="Worksheet" r:id="rId7" imgW="4329683" imgH="2903504" progId="Excel.Sheet.12">
                  <p:link updateAutomatic="1"/>
                </p:oleObj>
              </mc:Choice>
              <mc:Fallback>
                <p:oleObj name="Worksheet" r:id="rId7" imgW="4329683" imgH="2903504" progId="Excel.Sheet.12">
                  <p:link updateAutomatic="1"/>
                  <p:pic>
                    <p:nvPicPr>
                      <p:cNvPr id="0" name=""/>
                      <p:cNvPicPr/>
                      <p:nvPr/>
                    </p:nvPicPr>
                    <p:blipFill>
                      <a:blip r:embed="rId8"/>
                      <a:stretch>
                        <a:fillRect/>
                      </a:stretch>
                    </p:blipFill>
                    <p:spPr>
                      <a:xfrm>
                        <a:off x="95251" y="5462332"/>
                        <a:ext cx="4248150" cy="2903537"/>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مجموعة الإمتياز الإستثمارية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3.8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103</a:t>
            </a:r>
            <a:r>
              <a:rPr lang="ar-KW" sz="1000" dirty="0" smtClean="0"/>
              <a:t> </a:t>
            </a:r>
            <a:r>
              <a:rPr lang="ar-SA" sz="1000" dirty="0" smtClean="0"/>
              <a:t>فلس متراجعا بنسبة 1.9%</a:t>
            </a:r>
            <a:r>
              <a:rPr lang="ar-KW" sz="1000" dirty="0" smtClean="0"/>
              <a:t>، </a:t>
            </a:r>
            <a:r>
              <a:rPr lang="ar-SA" sz="1000" dirty="0" smtClean="0"/>
              <a:t>وجاء سهم شركة </a:t>
            </a:r>
            <a:r>
              <a:rPr lang="ar-SA" sz="1000" dirty="0"/>
              <a:t>أعيان للإجارة والإستثمار </a:t>
            </a:r>
            <a:r>
              <a:rPr lang="ar-SA" sz="1000" dirty="0" smtClean="0"/>
              <a:t>بالمركز الثاني </a:t>
            </a:r>
            <a:r>
              <a:rPr lang="ar-SA" sz="1000" dirty="0"/>
              <a:t>بقيمة تداول بلغت </a:t>
            </a:r>
            <a:r>
              <a:rPr lang="ar-SA" sz="1000" dirty="0" smtClean="0"/>
              <a:t>3.1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89.4 </a:t>
            </a:r>
            <a:r>
              <a:rPr lang="ar-SA" sz="1000" dirty="0"/>
              <a:t>فلس </a:t>
            </a:r>
            <a:r>
              <a:rPr lang="ar-SA" sz="1000" dirty="0" smtClean="0"/>
              <a:t>متراجعا </a:t>
            </a:r>
            <a:r>
              <a:rPr lang="ar-SA" sz="1000" dirty="0"/>
              <a:t>بنسبة </a:t>
            </a:r>
            <a:r>
              <a:rPr lang="ar-SA" sz="1000" dirty="0" smtClean="0"/>
              <a:t>3.5%، ثم جاء </a:t>
            </a:r>
            <a:r>
              <a:rPr lang="ar-SA" sz="1000" dirty="0"/>
              <a:t>سهم</a:t>
            </a:r>
            <a:r>
              <a:rPr lang="ar-KW" sz="1000" dirty="0"/>
              <a:t> </a:t>
            </a:r>
            <a:r>
              <a:rPr lang="ar-SA" sz="1000" dirty="0" smtClean="0"/>
              <a:t>شركة عقارات الكويت بالمركز الثالث </a:t>
            </a:r>
            <a:r>
              <a:rPr lang="ar-SA" sz="1000" dirty="0"/>
              <a:t>بقيمة تداول بلغ</a:t>
            </a:r>
            <a:r>
              <a:rPr lang="ar-KW" sz="1000" dirty="0"/>
              <a:t>ت</a:t>
            </a:r>
            <a:r>
              <a:rPr lang="ar-SA" sz="1000" dirty="0"/>
              <a:t> </a:t>
            </a:r>
            <a:r>
              <a:rPr lang="ar-SA" sz="1000" dirty="0" smtClean="0"/>
              <a:t>2.4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102 </a:t>
            </a:r>
            <a:r>
              <a:rPr lang="ar-SA" sz="1000" dirty="0"/>
              <a:t>فلس متراجعا </a:t>
            </a:r>
            <a:r>
              <a:rPr lang="ar-SA" sz="1000" dirty="0" smtClean="0"/>
              <a:t>بنسبة 3.8%.</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615</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425</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942846590"/>
              </p:ext>
            </p:extLst>
          </p:nvPr>
        </p:nvGraphicFramePr>
        <p:xfrm>
          <a:off x="166688" y="1150938"/>
          <a:ext cx="6600825" cy="2314575"/>
        </p:xfrm>
        <a:graphic>
          <a:graphicData uri="http://schemas.openxmlformats.org/presentationml/2006/ole">
            <mc:AlternateContent xmlns:mc="http://schemas.openxmlformats.org/markup-compatibility/2006">
              <mc:Choice xmlns:v="urn:schemas-microsoft-com:vml" Requires="v">
                <p:oleObj spid="_x0000_s134591" name="Worksheet" r:id="rId5" imgW="6600900" imgH="2314747" progId="Excel.Sheet.12">
                  <p:link updateAutomatic="1"/>
                </p:oleObj>
              </mc:Choice>
              <mc:Fallback>
                <p:oleObj name="Worksheet" r:id="rId5" imgW="6600900" imgH="2314747" progId="Excel.Sheet.12">
                  <p:link updateAutomatic="1"/>
                  <p:pic>
                    <p:nvPicPr>
                      <p:cNvPr id="0" name=""/>
                      <p:cNvPicPr/>
                      <p:nvPr/>
                    </p:nvPicPr>
                    <p:blipFill>
                      <a:blip r:embed="rId6"/>
                      <a:stretch>
                        <a:fillRect/>
                      </a:stretch>
                    </p:blipFill>
                    <p:spPr>
                      <a:xfrm>
                        <a:off x="166688" y="1150938"/>
                        <a:ext cx="6600825"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80226199"/>
              </p:ext>
            </p:extLst>
          </p:nvPr>
        </p:nvGraphicFramePr>
        <p:xfrm>
          <a:off x="152400" y="4469011"/>
          <a:ext cx="4029986" cy="3000375"/>
        </p:xfrm>
        <a:graphic>
          <a:graphicData uri="http://schemas.openxmlformats.org/presentationml/2006/ole">
            <mc:AlternateContent xmlns:mc="http://schemas.openxmlformats.org/markup-compatibility/2006">
              <mc:Choice xmlns:v="urn:schemas-microsoft-com:vml" Requires="v">
                <p:oleObj spid="_x0000_s134592" name="Worksheet" r:id="rId7" imgW="4371900" imgH="3000088" progId="Excel.Sheet.12">
                  <p:link updateAutomatic="1"/>
                </p:oleObj>
              </mc:Choice>
              <mc:Fallback>
                <p:oleObj name="Worksheet" r:id="rId7" imgW="4371900" imgH="3000088" progId="Excel.Sheet.12">
                  <p:link updateAutomatic="1"/>
                  <p:pic>
                    <p:nvPicPr>
                      <p:cNvPr id="0" name=""/>
                      <p:cNvPicPr/>
                      <p:nvPr/>
                    </p:nvPicPr>
                    <p:blipFill>
                      <a:blip r:embed="rId8"/>
                      <a:stretch>
                        <a:fillRect/>
                      </a:stretch>
                    </p:blipFill>
                    <p:spPr>
                      <a:xfrm>
                        <a:off x="152400" y="4469011"/>
                        <a:ext cx="4029986"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012721492"/>
              </p:ext>
            </p:extLst>
          </p:nvPr>
        </p:nvGraphicFramePr>
        <p:xfrm>
          <a:off x="166688" y="3590925"/>
          <a:ext cx="6572250" cy="2314575"/>
        </p:xfrm>
        <a:graphic>
          <a:graphicData uri="http://schemas.openxmlformats.org/presentationml/2006/ole">
            <mc:AlternateContent xmlns:mc="http://schemas.openxmlformats.org/markup-compatibility/2006">
              <mc:Choice xmlns:v="urn:schemas-microsoft-com:vml" Requires="v">
                <p:oleObj spid="_x0000_s137368" name="Worksheet" r:id="rId5" imgW="6572315" imgH="2314747" progId="Excel.Sheet.12">
                  <p:link updateAutomatic="1"/>
                </p:oleObj>
              </mc:Choice>
              <mc:Fallback>
                <p:oleObj name="Worksheet" r:id="rId5" imgW="6572315" imgH="2314747" progId="Excel.Sheet.12">
                  <p:link updateAutomatic="1"/>
                  <p:pic>
                    <p:nvPicPr>
                      <p:cNvPr id="0" name=""/>
                      <p:cNvPicPr/>
                      <p:nvPr/>
                    </p:nvPicPr>
                    <p:blipFill>
                      <a:blip r:embed="rId6"/>
                      <a:stretch>
                        <a:fillRect/>
                      </a:stretch>
                    </p:blipFill>
                    <p:spPr>
                      <a:xfrm>
                        <a:off x="166688" y="3590925"/>
                        <a:ext cx="65722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892254871"/>
              </p:ext>
            </p:extLst>
          </p:nvPr>
        </p:nvGraphicFramePr>
        <p:xfrm>
          <a:off x="185737" y="1212410"/>
          <a:ext cx="6543675" cy="2314575"/>
        </p:xfrm>
        <a:graphic>
          <a:graphicData uri="http://schemas.openxmlformats.org/presentationml/2006/ole">
            <mc:AlternateContent xmlns:mc="http://schemas.openxmlformats.org/markup-compatibility/2006">
              <mc:Choice xmlns:v="urn:schemas-microsoft-com:vml" Requires="v">
                <p:oleObj spid="_x0000_s137369" name="Worksheet" r:id="rId7" imgW="6543729" imgH="2314747" progId="Excel.Sheet.12">
                  <p:link updateAutomatic="1"/>
                </p:oleObj>
              </mc:Choice>
              <mc:Fallback>
                <p:oleObj name="Worksheet" r:id="rId7" imgW="6543729" imgH="2314747" progId="Excel.Sheet.12">
                  <p:link updateAutomatic="1"/>
                  <p:pic>
                    <p:nvPicPr>
                      <p:cNvPr id="0" name=""/>
                      <p:cNvPicPr/>
                      <p:nvPr/>
                    </p:nvPicPr>
                    <p:blipFill>
                      <a:blip r:embed="rId8"/>
                      <a:stretch>
                        <a:fillRect/>
                      </a:stretch>
                    </p:blipFill>
                    <p:spPr>
                      <a:xfrm>
                        <a:off x="185737" y="1212410"/>
                        <a:ext cx="6543675"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393037055"/>
              </p:ext>
            </p:extLst>
          </p:nvPr>
        </p:nvGraphicFramePr>
        <p:xfrm>
          <a:off x="153891" y="6030846"/>
          <a:ext cx="6581775" cy="2314575"/>
        </p:xfrm>
        <a:graphic>
          <a:graphicData uri="http://schemas.openxmlformats.org/presentationml/2006/ole">
            <mc:AlternateContent xmlns:mc="http://schemas.openxmlformats.org/markup-compatibility/2006">
              <mc:Choice xmlns:v="urn:schemas-microsoft-com:vml" Requires="v">
                <p:oleObj spid="_x0000_s137370" name="Worksheet" r:id="rId9" imgW="6581614" imgH="2314747" progId="Excel.Sheet.12">
                  <p:link updateAutomatic="1"/>
                </p:oleObj>
              </mc:Choice>
              <mc:Fallback>
                <p:oleObj name="Worksheet" r:id="rId9" imgW="6581614" imgH="2314747" progId="Excel.Sheet.12">
                  <p:link updateAutomatic="1"/>
                  <p:pic>
                    <p:nvPicPr>
                      <p:cNvPr id="0" name=""/>
                      <p:cNvPicPr/>
                      <p:nvPr/>
                    </p:nvPicPr>
                    <p:blipFill>
                      <a:blip r:embed="rId10"/>
                      <a:stretch>
                        <a:fillRect/>
                      </a:stretch>
                    </p:blipFill>
                    <p:spPr>
                      <a:xfrm>
                        <a:off x="153891" y="6030846"/>
                        <a:ext cx="6581775"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098"/>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17213</TotalTime>
  <Words>1097</Words>
  <Application>Microsoft Office PowerPoint</Application>
  <PresentationFormat>On-screen Show (4:3)</PresentationFormat>
  <Paragraphs>69</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3543</cp:revision>
  <cp:lastPrinted>2019-01-10T11:21:43Z</cp:lastPrinted>
  <dcterms:created xsi:type="dcterms:W3CDTF">2015-01-14T07:25:06Z</dcterms:created>
  <dcterms:modified xsi:type="dcterms:W3CDTF">2020-10-22T13:11:11Z</dcterms:modified>
</cp:coreProperties>
</file>